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06" r:id="rId3"/>
    <p:sldId id="257" r:id="rId4"/>
    <p:sldId id="275" r:id="rId5"/>
    <p:sldId id="264" r:id="rId6"/>
    <p:sldId id="265" r:id="rId7"/>
    <p:sldId id="267" r:id="rId8"/>
    <p:sldId id="303" r:id="rId9"/>
    <p:sldId id="317" r:id="rId10"/>
    <p:sldId id="316" r:id="rId11"/>
    <p:sldId id="307" r:id="rId12"/>
    <p:sldId id="308" r:id="rId13"/>
    <p:sldId id="309" r:id="rId14"/>
    <p:sldId id="310" r:id="rId15"/>
    <p:sldId id="312" r:id="rId16"/>
    <p:sldId id="305" r:id="rId17"/>
    <p:sldId id="314" r:id="rId18"/>
    <p:sldId id="318" r:id="rId19"/>
    <p:sldId id="31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8" d="100"/>
          <a:sy n="58" d="100"/>
        </p:scale>
        <p:origin x="-666" y="-18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6C345689-C572-454E-8A0D-99D9608943FD}" type="datetimeFigureOut">
              <a:rPr lang="ru-RU" smtClean="0"/>
              <a:pPr/>
              <a:t>15.05.2014</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B3782A6D-D87A-4950-BAAA-DAF1C17436A7}"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345689-C572-454E-8A0D-99D9608943FD}" type="datetimeFigureOut">
              <a:rPr lang="ru-RU" smtClean="0"/>
              <a:pPr/>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782A6D-D87A-4950-BAAA-DAF1C17436A7}"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C345689-C572-454E-8A0D-99D9608943FD}" type="datetimeFigureOut">
              <a:rPr lang="ru-RU" smtClean="0"/>
              <a:pPr/>
              <a:t>15.05.2014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3782A6D-D87A-4950-BAAA-DAF1C17436A7}"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6C345689-C572-454E-8A0D-99D9608943FD}" type="datetimeFigureOut">
              <a:rPr lang="ru-RU" smtClean="0"/>
              <a:pPr/>
              <a:t>15.05.2014</a:t>
            </a:fld>
            <a:endParaRPr lang="ru-RU"/>
          </a:p>
        </p:txBody>
      </p:sp>
      <p:sp>
        <p:nvSpPr>
          <p:cNvPr id="9" name="Номер слайда 8"/>
          <p:cNvSpPr>
            <a:spLocks noGrp="1"/>
          </p:cNvSpPr>
          <p:nvPr>
            <p:ph type="sldNum" sz="quarter" idx="15"/>
          </p:nvPr>
        </p:nvSpPr>
        <p:spPr/>
        <p:txBody>
          <a:bodyPr rtlCol="0"/>
          <a:lstStyle/>
          <a:p>
            <a:fld id="{B3782A6D-D87A-4950-BAAA-DAF1C17436A7}"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6C345689-C572-454E-8A0D-99D9608943FD}" type="datetimeFigureOut">
              <a:rPr lang="ru-RU" smtClean="0"/>
              <a:pPr/>
              <a:t>15.05.2014</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B3782A6D-D87A-4950-BAAA-DAF1C17436A7}"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6C345689-C572-454E-8A0D-99D9608943FD}" type="datetimeFigureOut">
              <a:rPr lang="ru-RU" smtClean="0"/>
              <a:pPr/>
              <a:t>15.05.2014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3782A6D-D87A-4950-BAAA-DAF1C17436A7}"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6C345689-C572-454E-8A0D-99D9608943FD}" type="datetimeFigureOut">
              <a:rPr lang="ru-RU" smtClean="0"/>
              <a:pPr/>
              <a:t>15.05.2014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3782A6D-D87A-4950-BAAA-DAF1C17436A7}"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6C345689-C572-454E-8A0D-99D9608943FD}" type="datetimeFigureOut">
              <a:rPr lang="ru-RU" smtClean="0"/>
              <a:pPr/>
              <a:t>15.05.2014</a:t>
            </a:fld>
            <a:endParaRPr lang="ru-RU"/>
          </a:p>
        </p:txBody>
      </p:sp>
      <p:sp>
        <p:nvSpPr>
          <p:cNvPr id="7" name="Номер слайда 6"/>
          <p:cNvSpPr>
            <a:spLocks noGrp="1"/>
          </p:cNvSpPr>
          <p:nvPr>
            <p:ph type="sldNum" sz="quarter" idx="11"/>
          </p:nvPr>
        </p:nvSpPr>
        <p:spPr/>
        <p:txBody>
          <a:bodyPr rtlCol="0"/>
          <a:lstStyle/>
          <a:p>
            <a:fld id="{B3782A6D-D87A-4950-BAAA-DAF1C17436A7}"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C345689-C572-454E-8A0D-99D9608943FD}" type="datetimeFigureOut">
              <a:rPr lang="ru-RU" smtClean="0"/>
              <a:pPr/>
              <a:t>15.05.2014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3782A6D-D87A-4950-BAAA-DAF1C17436A7}"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6C345689-C572-454E-8A0D-99D9608943FD}" type="datetimeFigureOut">
              <a:rPr lang="ru-RU" smtClean="0"/>
              <a:pPr/>
              <a:t>15.05.2014</a:t>
            </a:fld>
            <a:endParaRPr lang="ru-RU"/>
          </a:p>
        </p:txBody>
      </p:sp>
      <p:sp>
        <p:nvSpPr>
          <p:cNvPr id="22" name="Номер слайда 21"/>
          <p:cNvSpPr>
            <a:spLocks noGrp="1"/>
          </p:cNvSpPr>
          <p:nvPr>
            <p:ph type="sldNum" sz="quarter" idx="15"/>
          </p:nvPr>
        </p:nvSpPr>
        <p:spPr/>
        <p:txBody>
          <a:bodyPr rtlCol="0"/>
          <a:lstStyle/>
          <a:p>
            <a:fld id="{B3782A6D-D87A-4950-BAAA-DAF1C17436A7}"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6C345689-C572-454E-8A0D-99D9608943FD}" type="datetimeFigureOut">
              <a:rPr lang="ru-RU" smtClean="0"/>
              <a:pPr/>
              <a:t>15.05.2014</a:t>
            </a:fld>
            <a:endParaRPr lang="ru-RU"/>
          </a:p>
        </p:txBody>
      </p:sp>
      <p:sp>
        <p:nvSpPr>
          <p:cNvPr id="18" name="Номер слайда 17"/>
          <p:cNvSpPr>
            <a:spLocks noGrp="1"/>
          </p:cNvSpPr>
          <p:nvPr>
            <p:ph type="sldNum" sz="quarter" idx="11"/>
          </p:nvPr>
        </p:nvSpPr>
        <p:spPr/>
        <p:txBody>
          <a:bodyPr rtlCol="0"/>
          <a:lstStyle/>
          <a:p>
            <a:fld id="{B3782A6D-D87A-4950-BAAA-DAF1C17436A7}"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6C345689-C572-454E-8A0D-99D9608943FD}" type="datetimeFigureOut">
              <a:rPr lang="ru-RU" smtClean="0"/>
              <a:pPr/>
              <a:t>15.05.2014</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3782A6D-D87A-4950-BAAA-DAF1C17436A7}"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ru.wikipedia.org/wiki/%D0%A8%D1%82%D1%80%D0%B0%D1%84" TargetMode="External"/><Relationship Id="rId2" Type="http://schemas.openxmlformats.org/officeDocument/2006/relationships/hyperlink" Target="http://ru.wikipedia.org/wiki/%D0%9A%D0%BE%D0%90%D0%9F" TargetMode="Externa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hyperlink" Target="http://ru.wikipedia.org/wiki/%D0%9F%D1%80%D0%B5%D0%B4%D0%BF%D1%80%D0%B8%D0%BD%D0%B8%D0%BC%D0%B0%D1%82%D0%B5%D0%BB%D1%8C%D1%81%D1%82%D0%B2%D0%BE" TargetMode="External"/><Relationship Id="rId3" Type="http://schemas.openxmlformats.org/officeDocument/2006/relationships/image" Target="../media/image4.jpeg"/><Relationship Id="rId7" Type="http://schemas.openxmlformats.org/officeDocument/2006/relationships/hyperlink" Target="http://ru.wikipedia.org/wiki/%D0%A1%D0%BE%D0%B2%D0%B5%D1%82_%D0%B4%D0%B8%D1%80%D0%B5%D0%BA%D1%82%D0%BE%D1%80%D0%BE%D0%B2" TargetMode="External"/><Relationship Id="rId2" Type="http://schemas.openxmlformats.org/officeDocument/2006/relationships/hyperlink" Target="http://ru.wikipedia.org/wiki/%D0%94%D0%B8%D1%81%D0%BA%D0%B2%D0%B0%D0%BB%D0%B8%D1%84%D0%B8%D0%BA%D0%B0%D1%86%D0%B8%D1%8F" TargetMode="External"/><Relationship Id="rId1" Type="http://schemas.openxmlformats.org/officeDocument/2006/relationships/slideLayout" Target="../slideLayouts/slideLayout2.xml"/><Relationship Id="rId6" Type="http://schemas.openxmlformats.org/officeDocument/2006/relationships/hyperlink" Target="http://ru.wikipedia.org/wiki/%D0%AE%D1%80%D0%B8%D0%B4%D0%B8%D1%87%D0%B5%D1%81%D0%BA%D0%BE%D0%B5_%D0%BB%D0%B8%D1%86%D0%BE" TargetMode="External"/><Relationship Id="rId5" Type="http://schemas.openxmlformats.org/officeDocument/2006/relationships/hyperlink" Target="http://ru.wikipedia.org/wiki/%D0%94%D0%BE%D0%BB%D0%B6%D0%BD%D0%BE%D1%81%D1%82%D1%8C" TargetMode="External"/><Relationship Id="rId4" Type="http://schemas.openxmlformats.org/officeDocument/2006/relationships/hyperlink" Target="http://ru.wikipedia.org/wiki/%D0%A4%D0%B8%D0%B7%D0%B8%D1%87%D0%B5%D1%81%D0%BA%D0%BE%D0%B5_%D0%BB%D0%B8%D1%86%D0%BE" TargetMode="External"/><Relationship Id="rId9" Type="http://schemas.openxmlformats.org/officeDocument/2006/relationships/hyperlink" Target="http://ru.wikipedia.org/wiki/%D0%97%D0%B0%D0%BA%D0%BE%D0%BD%D0%BE%D0%B4%D0%B0%D1%82%D0%B5%D0%BB%D1%8C%D1%81%D1%82%D0%B2%D0%BE_%D0%A0%D0%BE%D1%81%D1%81%D0%B8%D0%B9%D1%81%D0%BA%D0%BE%D0%B9_%D0%A4%D0%B5%D0%B4%D0%B5%D1%80%D0%B0%D1%86%D0%B8%D0%B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base.garant.ru/12125268/1/#5"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195736" y="1628800"/>
            <a:ext cx="6028184" cy="4248472"/>
          </a:xfrm>
        </p:spPr>
        <p:txBody>
          <a:bodyPr>
            <a:noAutofit/>
          </a:bodyPr>
          <a:lstStyle/>
          <a:p>
            <a:pPr algn="ctr"/>
            <a:r>
              <a:rPr lang="ru-RU" sz="54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Система управления охраной труда в организации</a:t>
            </a:r>
          </a:p>
          <a:p>
            <a:endParaRPr lang="ru-RU" sz="3200" dirty="0"/>
          </a:p>
        </p:txBody>
      </p:sp>
      <p:graphicFrame>
        <p:nvGraphicFramePr>
          <p:cNvPr id="4" name="Объект 3"/>
          <p:cNvGraphicFramePr>
            <a:graphicFrameLocks noChangeAspect="1"/>
          </p:cNvGraphicFramePr>
          <p:nvPr>
            <p:extLst>
              <p:ext uri="{D42A27DB-BD31-4B8C-83A1-F6EECF244321}">
                <p14:modId xmlns:p14="http://schemas.microsoft.com/office/powerpoint/2010/main" xmlns="" val="2547828321"/>
              </p:ext>
            </p:extLst>
          </p:nvPr>
        </p:nvGraphicFramePr>
        <p:xfrm>
          <a:off x="3131840" y="260648"/>
          <a:ext cx="3312368" cy="1224136"/>
        </p:xfrm>
        <a:graphic>
          <a:graphicData uri="http://schemas.openxmlformats.org/presentationml/2006/ole">
            <p:oleObj spid="_x0000_s1063" name="CorelDRAW" r:id="rId3" imgW="3153600" imgH="1130400" progId="">
              <p:embed/>
            </p:oleObj>
          </a:graphicData>
        </a:graphic>
      </p:graphicFrame>
    </p:spTree>
    <p:extLst>
      <p:ext uri="{BB962C8B-B14F-4D97-AF65-F5344CB8AC3E}">
        <p14:creationId xmlns:p14="http://schemas.microsoft.com/office/powerpoint/2010/main" xmlns="" val="2468547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0"/>
            <a:ext cx="8964488" cy="6858000"/>
          </a:xfrm>
        </p:spPr>
        <p:txBody>
          <a:bodyPr>
            <a:normAutofit lnSpcReduction="10000"/>
          </a:bodyPr>
          <a:lstStyle/>
          <a:p>
            <a:r>
              <a:rPr lang="ru-RU" dirty="0"/>
              <a:t>Работодатель, численность работников которого не превышает 50 человек, принимает решение о создании службы охраны труда или введении должности специалиста по охране труда с учетом специфики своей производственной деятельности.</a:t>
            </a:r>
          </a:p>
          <a:p>
            <a:r>
              <a:rPr lang="ru-RU" dirty="0"/>
              <a:t>При отсутствии у работодателя службы охраны труда, штатного специалиста по охране труда их функции осуществляют работодатель - индивидуальный предприниматель (лично), руководитель организации, другой уполномоченный работодателем работник либо организация или специалист, оказывающие услуги в области охраны труда, привлекаемые работодателем по гражданско-правовому договору</a:t>
            </a:r>
            <a:r>
              <a:rPr lang="ru-RU" dirty="0" smtClean="0"/>
              <a:t>.</a:t>
            </a:r>
          </a:p>
          <a:p>
            <a:r>
              <a:rPr lang="ru-RU" dirty="0"/>
              <a:t>Структура службы охраны труда в организации и численность работников службы охраны труда определяются работодателем с учетом рекомендаций федерального органа исполнительной власти, осуществляющего функции по нормативно-правовому регулированию в сфере труда.</a:t>
            </a:r>
          </a:p>
          <a:p>
            <a:endParaRPr lang="ru-RU" dirty="0"/>
          </a:p>
        </p:txBody>
      </p:sp>
    </p:spTree>
    <p:extLst>
      <p:ext uri="{BB962C8B-B14F-4D97-AF65-F5344CB8AC3E}">
        <p14:creationId xmlns:p14="http://schemas.microsoft.com/office/powerpoint/2010/main" xmlns="" val="66090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ПЛАКАТЫ\АГИТКИ\ОТ\737_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63688" y="188640"/>
            <a:ext cx="5616624" cy="641541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315780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67544" y="63791"/>
            <a:ext cx="7632848" cy="1919500"/>
          </a:xfrm>
          <a:prstGeom prst="rect">
            <a:avLst/>
          </a:prstGeom>
        </p:spPr>
        <p:txBody>
          <a:bodyPr wrap="square">
            <a:spAutoFit/>
          </a:bodyPr>
          <a:lstStyle/>
          <a:p>
            <a:pPr>
              <a:lnSpc>
                <a:spcPct val="115000"/>
              </a:lnSpc>
              <a:spcAft>
                <a:spcPts val="1000"/>
              </a:spcAft>
            </a:pPr>
            <a:r>
              <a:rPr lang="ru-RU" sz="2400" b="1" dirty="0" smtClean="0">
                <a:latin typeface="Arial" pitchFamily="34" charset="0"/>
                <a:ea typeface="Times New Roman"/>
                <a:cs typeface="Arial" pitchFamily="34" charset="0"/>
              </a:rPr>
              <a:t>          </a:t>
            </a:r>
            <a:r>
              <a:rPr lang="ru-RU" sz="2400" b="1" u="sng" dirty="0" smtClean="0">
                <a:solidFill>
                  <a:srgbClr val="7030A0"/>
                </a:solidFill>
                <a:latin typeface="Arial" pitchFamily="34" charset="0"/>
                <a:ea typeface="Times New Roman"/>
                <a:cs typeface="Arial" pitchFamily="34" charset="0"/>
              </a:rPr>
              <a:t>Виды </a:t>
            </a:r>
            <a:r>
              <a:rPr lang="ru-RU" sz="2400" b="1" u="sng" dirty="0">
                <a:solidFill>
                  <a:srgbClr val="7030A0"/>
                </a:solidFill>
                <a:latin typeface="Arial" pitchFamily="34" charset="0"/>
                <a:ea typeface="Times New Roman"/>
                <a:cs typeface="Arial" pitchFamily="34" charset="0"/>
              </a:rPr>
              <a:t>административного наказания</a:t>
            </a:r>
            <a:endParaRPr lang="ru-RU" sz="2400" u="sng" dirty="0">
              <a:solidFill>
                <a:srgbClr val="7030A0"/>
              </a:solidFill>
              <a:latin typeface="Arial" pitchFamily="34" charset="0"/>
              <a:ea typeface="Calibri"/>
              <a:cs typeface="Arial" pitchFamily="34" charset="0"/>
            </a:endParaRPr>
          </a:p>
          <a:p>
            <a:pPr algn="ctr">
              <a:lnSpc>
                <a:spcPct val="115000"/>
              </a:lnSpc>
              <a:spcAft>
                <a:spcPts val="1000"/>
              </a:spcAft>
            </a:pPr>
            <a:r>
              <a:rPr lang="ru-RU" sz="2400" b="1" dirty="0">
                <a:latin typeface="Arial" pitchFamily="34" charset="0"/>
                <a:ea typeface="Times New Roman"/>
                <a:cs typeface="Arial" pitchFamily="34" charset="0"/>
              </a:rPr>
              <a:t>В </a:t>
            </a:r>
            <a:r>
              <a:rPr lang="ru-RU" sz="2400" b="1" u="sng" dirty="0">
                <a:solidFill>
                  <a:srgbClr val="0000FF"/>
                </a:solidFill>
                <a:latin typeface="Arial" pitchFamily="34" charset="0"/>
                <a:ea typeface="Times New Roman"/>
                <a:cs typeface="Arial" pitchFamily="34" charset="0"/>
                <a:hlinkClick r:id="rId2" tooltip="КоАП"/>
              </a:rPr>
              <a:t>КоАП</a:t>
            </a:r>
            <a:r>
              <a:rPr lang="ru-RU" sz="2400" b="1" dirty="0">
                <a:latin typeface="Arial" pitchFamily="34" charset="0"/>
                <a:ea typeface="Times New Roman"/>
                <a:cs typeface="Arial" pitchFamily="34" charset="0"/>
              </a:rPr>
              <a:t> РФ ч.1 ст. 3.2. «Виды административных наказаний» содержится исчерпывающий перечень административных наказаний:</a:t>
            </a:r>
            <a:endParaRPr lang="ru-RU" sz="2400" b="1" dirty="0">
              <a:effectLst/>
              <a:latin typeface="Arial" pitchFamily="34" charset="0"/>
              <a:ea typeface="Calibri"/>
              <a:cs typeface="Arial" pitchFamily="34" charset="0"/>
            </a:endParaRPr>
          </a:p>
        </p:txBody>
      </p:sp>
      <p:sp>
        <p:nvSpPr>
          <p:cNvPr id="6" name="Прямоугольник 5"/>
          <p:cNvSpPr/>
          <p:nvPr/>
        </p:nvSpPr>
        <p:spPr>
          <a:xfrm>
            <a:off x="179512" y="2081872"/>
            <a:ext cx="8568952" cy="1384995"/>
          </a:xfrm>
          <a:prstGeom prst="rect">
            <a:avLst/>
          </a:prstGeom>
          <a:solidFill>
            <a:schemeClr val="accent2">
              <a:lumMod val="40000"/>
              <a:lumOff val="60000"/>
            </a:schemeClr>
          </a:solidFill>
        </p:spPr>
        <p:txBody>
          <a:bodyPr wrap="square">
            <a:spAutoFit/>
          </a:bodyPr>
          <a:lstStyle/>
          <a:p>
            <a:pPr lvl="0"/>
            <a:r>
              <a:rPr lang="ru-RU" sz="2800" dirty="0">
                <a:latin typeface="Arial" pitchFamily="34" charset="0"/>
                <a:cs typeface="Arial" pitchFamily="34" charset="0"/>
              </a:rPr>
              <a:t>Административный </a:t>
            </a:r>
            <a:r>
              <a:rPr lang="ru-RU" sz="2800" u="sng" dirty="0">
                <a:latin typeface="Arial" pitchFamily="34" charset="0"/>
                <a:cs typeface="Arial" pitchFamily="34" charset="0"/>
                <a:hlinkClick r:id="rId3" tooltip="Штраф"/>
              </a:rPr>
              <a:t>штраф</a:t>
            </a:r>
            <a:r>
              <a:rPr lang="ru-RU" sz="2800" dirty="0">
                <a:latin typeface="Arial" pitchFamily="34" charset="0"/>
                <a:cs typeface="Arial" pitchFamily="34" charset="0"/>
              </a:rPr>
              <a:t> — денежное взыскание в определённых размерах в пользу </a:t>
            </a:r>
            <a:r>
              <a:rPr lang="ru-RU" sz="2800" dirty="0" smtClean="0">
                <a:latin typeface="Arial" pitchFamily="34" charset="0"/>
                <a:cs typeface="Arial" pitchFamily="34" charset="0"/>
              </a:rPr>
              <a:t>государства</a:t>
            </a:r>
            <a:endParaRPr lang="ru-RU" sz="2800" dirty="0">
              <a:latin typeface="Arial" pitchFamily="34" charset="0"/>
              <a:cs typeface="Arial" pitchFamily="34" charset="0"/>
            </a:endParaRPr>
          </a:p>
        </p:txBody>
      </p:sp>
      <p:pic>
        <p:nvPicPr>
          <p:cNvPr id="9" name="Picture 2" descr="F:\ч.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0140" y="5005636"/>
            <a:ext cx="1388235" cy="1852364"/>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Прямоугольник 9"/>
          <p:cNvSpPr/>
          <p:nvPr/>
        </p:nvSpPr>
        <p:spPr>
          <a:xfrm>
            <a:off x="1548375" y="3602528"/>
            <a:ext cx="6747958" cy="3046988"/>
          </a:xfrm>
          <a:prstGeom prst="rect">
            <a:avLst/>
          </a:prstGeom>
          <a:solidFill>
            <a:schemeClr val="accent4">
              <a:lumMod val="60000"/>
              <a:lumOff val="40000"/>
            </a:schemeClr>
          </a:solidFill>
        </p:spPr>
        <p:txBody>
          <a:bodyPr wrap="square">
            <a:spAutoFit/>
          </a:bodyPr>
          <a:lstStyle/>
          <a:p>
            <a:r>
              <a:rPr lang="ru-RU" sz="2400" b="1" dirty="0">
                <a:latin typeface="Arial" pitchFamily="34" charset="0"/>
                <a:cs typeface="Arial" pitchFamily="34" charset="0"/>
              </a:rPr>
              <a:t>Административное приостановление деятельности </a:t>
            </a:r>
            <a:r>
              <a:rPr lang="ru-RU" sz="2400" dirty="0">
                <a:latin typeface="Arial" pitchFamily="34" charset="0"/>
                <a:cs typeface="Arial" pitchFamily="34" charset="0"/>
              </a:rPr>
              <a:t>— временное прекращение деятельности юридического лица или индивидуального предпринимателя, устанавливается на срок до 90 суток. Важно не путать этот пункт с приостановлением деятельности как меры производства </a:t>
            </a:r>
            <a:endParaRPr lang="ru-RU" sz="2400" dirty="0" smtClean="0">
              <a:latin typeface="Arial" pitchFamily="34" charset="0"/>
              <a:cs typeface="Arial" pitchFamily="34" charset="0"/>
            </a:endParaRPr>
          </a:p>
          <a:p>
            <a:r>
              <a:rPr lang="ru-RU" sz="2400" dirty="0" smtClean="0">
                <a:latin typeface="Arial" pitchFamily="34" charset="0"/>
                <a:cs typeface="Arial" pitchFamily="34" charset="0"/>
              </a:rPr>
              <a:t>(</a:t>
            </a:r>
            <a:r>
              <a:rPr lang="ru-RU" sz="2400" dirty="0">
                <a:latin typeface="Arial" pitchFamily="34" charset="0"/>
                <a:cs typeface="Arial" pitchFamily="34" charset="0"/>
              </a:rPr>
              <a:t>до 5 суток).</a:t>
            </a:r>
          </a:p>
        </p:txBody>
      </p:sp>
    </p:spTree>
    <p:extLst>
      <p:ext uri="{BB962C8B-B14F-4D97-AF65-F5344CB8AC3E}">
        <p14:creationId xmlns:p14="http://schemas.microsoft.com/office/powerpoint/2010/main" xmlns="" val="30808150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
          </p:nvPr>
        </p:nvSpPr>
        <p:spPr>
          <a:xfrm>
            <a:off x="179512" y="260648"/>
            <a:ext cx="8568952" cy="830997"/>
          </a:xfrm>
          <a:prstGeom prst="rect">
            <a:avLst/>
          </a:prstGeom>
          <a:solidFill>
            <a:schemeClr val="accent3">
              <a:lumMod val="20000"/>
              <a:lumOff val="80000"/>
            </a:schemeClr>
          </a:solidFill>
        </p:spPr>
        <p:txBody>
          <a:bodyPr wrap="square">
            <a:spAutoFit/>
          </a:bodyPr>
          <a:lstStyle/>
          <a:p>
            <a:r>
              <a:rPr lang="ru-RU" sz="2400" u="sng" dirty="0">
                <a:latin typeface="Arial" pitchFamily="34" charset="0"/>
                <a:cs typeface="Arial" pitchFamily="34" charset="0"/>
                <a:hlinkClick r:id="rId2" tooltip="Дисквалификация"/>
              </a:rPr>
              <a:t>Дисквалификация</a:t>
            </a:r>
            <a:r>
              <a:rPr lang="ru-RU" sz="2400" dirty="0">
                <a:latin typeface="Arial" pitchFamily="34" charset="0"/>
                <a:cs typeface="Arial" pitchFamily="34" charset="0"/>
              </a:rPr>
              <a:t> — лишение права занимать определенные должности в органах юридических </a:t>
            </a:r>
            <a:r>
              <a:rPr lang="ru-RU" sz="2400" dirty="0" smtClean="0">
                <a:latin typeface="Arial" pitchFamily="34" charset="0"/>
                <a:cs typeface="Arial" pitchFamily="34" charset="0"/>
              </a:rPr>
              <a:t>лиц.</a:t>
            </a:r>
            <a:endParaRPr lang="ru-RU" sz="2400" dirty="0">
              <a:latin typeface="Arial" pitchFamily="34" charset="0"/>
              <a:cs typeface="Arial" pitchFamily="34" charset="0"/>
            </a:endParaRPr>
          </a:p>
        </p:txBody>
      </p:sp>
      <p:pic>
        <p:nvPicPr>
          <p:cNvPr id="5" name="Picture 2" descr="F:\ч.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321" y="3942978"/>
            <a:ext cx="1800200" cy="1852364"/>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2087521" y="1340767"/>
            <a:ext cx="6732951" cy="4154984"/>
          </a:xfrm>
          <a:prstGeom prst="rect">
            <a:avLst/>
          </a:prstGeom>
        </p:spPr>
        <p:txBody>
          <a:bodyPr wrap="square">
            <a:spAutoFit/>
          </a:bodyPr>
          <a:lstStyle/>
          <a:p>
            <a:r>
              <a:rPr lang="ru-RU" sz="2400" dirty="0">
                <a:latin typeface="Arial" pitchFamily="34" charset="0"/>
                <a:cs typeface="Arial" pitchFamily="34" charset="0"/>
              </a:rPr>
              <a:t>Дисквалификация заключается в лишении </a:t>
            </a:r>
            <a:r>
              <a:rPr lang="ru-RU" sz="2400" u="sng" dirty="0">
                <a:latin typeface="Arial" pitchFamily="34" charset="0"/>
                <a:cs typeface="Arial" pitchFamily="34" charset="0"/>
                <a:hlinkClick r:id="rId4" tooltip="Физическое лицо"/>
              </a:rPr>
              <a:t>физического лица</a:t>
            </a:r>
            <a:r>
              <a:rPr lang="ru-RU" sz="2400" dirty="0">
                <a:latin typeface="Arial" pitchFamily="34" charset="0"/>
                <a:cs typeface="Arial" pitchFamily="34" charset="0"/>
              </a:rPr>
              <a:t> права занимать руководящие </a:t>
            </a:r>
            <a:r>
              <a:rPr lang="ru-RU" sz="2400" u="sng" dirty="0">
                <a:latin typeface="Arial" pitchFamily="34" charset="0"/>
                <a:cs typeface="Arial" pitchFamily="34" charset="0"/>
                <a:hlinkClick r:id="rId5" tooltip="Должность"/>
              </a:rPr>
              <a:t>должности</a:t>
            </a:r>
            <a:r>
              <a:rPr lang="ru-RU" sz="2400" dirty="0">
                <a:latin typeface="Arial" pitchFamily="34" charset="0"/>
                <a:cs typeface="Arial" pitchFamily="34" charset="0"/>
              </a:rPr>
              <a:t> в исполнительном органе управления </a:t>
            </a:r>
            <a:r>
              <a:rPr lang="ru-RU" sz="2400" u="sng" dirty="0">
                <a:latin typeface="Arial" pitchFamily="34" charset="0"/>
                <a:cs typeface="Arial" pitchFamily="34" charset="0"/>
                <a:hlinkClick r:id="rId6" tooltip="Юридическое лицо"/>
              </a:rPr>
              <a:t>юридического лица</a:t>
            </a:r>
            <a:r>
              <a:rPr lang="ru-RU" sz="2400" dirty="0">
                <a:latin typeface="Arial" pitchFamily="34" charset="0"/>
                <a:cs typeface="Arial" pitchFamily="34" charset="0"/>
              </a:rPr>
              <a:t>, входить в </a:t>
            </a:r>
            <a:r>
              <a:rPr lang="ru-RU" sz="2400" u="sng" dirty="0">
                <a:latin typeface="Arial" pitchFamily="34" charset="0"/>
                <a:cs typeface="Arial" pitchFamily="34" charset="0"/>
                <a:hlinkClick r:id="rId7" tooltip="Совет директоров"/>
              </a:rPr>
              <a:t>совет директоров</a:t>
            </a:r>
            <a:r>
              <a:rPr lang="ru-RU" sz="2400" dirty="0">
                <a:latin typeface="Arial" pitchFamily="34" charset="0"/>
                <a:cs typeface="Arial" pitchFamily="34" charset="0"/>
              </a:rPr>
              <a:t> (наблюдательный совет), осуществлять </a:t>
            </a:r>
            <a:r>
              <a:rPr lang="ru-RU" sz="2400" u="sng" dirty="0">
                <a:latin typeface="Arial" pitchFamily="34" charset="0"/>
                <a:cs typeface="Arial" pitchFamily="34" charset="0"/>
                <a:hlinkClick r:id="rId8" tooltip="Предпринимательство"/>
              </a:rPr>
              <a:t>предпринимательскую</a:t>
            </a:r>
            <a:r>
              <a:rPr lang="ru-RU" sz="2400" dirty="0">
                <a:latin typeface="Arial" pitchFamily="34" charset="0"/>
                <a:cs typeface="Arial" pitchFamily="34" charset="0"/>
              </a:rPr>
              <a:t> деятельность по управлению юридическим лицом, а также управление юридическим лицом в иных случаях, предусмотренных </a:t>
            </a:r>
            <a:r>
              <a:rPr lang="ru-RU" sz="2400" u="sng" dirty="0">
                <a:latin typeface="Arial" pitchFamily="34" charset="0"/>
                <a:cs typeface="Arial" pitchFamily="34" charset="0"/>
                <a:hlinkClick r:id="rId9" tooltip="Законодательство Российской Федерации"/>
              </a:rPr>
              <a:t>законодательством Российской Федерации</a:t>
            </a:r>
            <a:r>
              <a:rPr lang="ru-RU" dirty="0" smtClean="0"/>
              <a:t>.</a:t>
            </a:r>
            <a:endParaRPr lang="ru-RU" dirty="0"/>
          </a:p>
        </p:txBody>
      </p:sp>
    </p:spTree>
    <p:extLst>
      <p:ext uri="{BB962C8B-B14F-4D97-AF65-F5344CB8AC3E}">
        <p14:creationId xmlns:p14="http://schemas.microsoft.com/office/powerpoint/2010/main" xmlns="" val="2693135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ч.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5005636"/>
            <a:ext cx="1728192" cy="185236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Прямоугольник 4"/>
          <p:cNvSpPr/>
          <p:nvPr/>
        </p:nvSpPr>
        <p:spPr>
          <a:xfrm>
            <a:off x="611560" y="188640"/>
            <a:ext cx="7992888" cy="5940088"/>
          </a:xfrm>
          <a:prstGeom prst="rect">
            <a:avLst/>
          </a:prstGeom>
        </p:spPr>
        <p:txBody>
          <a:bodyPr wrap="square">
            <a:spAutoFit/>
          </a:bodyPr>
          <a:lstStyle/>
          <a:p>
            <a:pPr lvl="0" algn="ctr"/>
            <a:r>
              <a:rPr lang="ru-RU" sz="2000" b="1" dirty="0" smtClean="0">
                <a:latin typeface="Arial" pitchFamily="34" charset="0"/>
                <a:cs typeface="Arial" pitchFamily="34" charset="0"/>
              </a:rPr>
              <a:t>КОАП. Статья </a:t>
            </a:r>
            <a:r>
              <a:rPr lang="ru-RU" sz="2000" b="1" dirty="0">
                <a:latin typeface="Arial" pitchFamily="34" charset="0"/>
                <a:cs typeface="Arial" pitchFamily="34" charset="0"/>
              </a:rPr>
              <a:t>5.27.</a:t>
            </a:r>
            <a:r>
              <a:rPr lang="ru-RU" sz="2000" dirty="0">
                <a:latin typeface="Arial" pitchFamily="34" charset="0"/>
                <a:cs typeface="Arial" pitchFamily="34" charset="0"/>
              </a:rPr>
              <a:t> </a:t>
            </a:r>
            <a:r>
              <a:rPr lang="ru-RU" sz="2000" b="1" dirty="0">
                <a:latin typeface="Arial" pitchFamily="34" charset="0"/>
                <a:cs typeface="Arial" pitchFamily="34" charset="0"/>
              </a:rPr>
              <a:t>Нарушение законодательства о труде и об охране труда   </a:t>
            </a:r>
            <a:endParaRPr lang="ru-RU" sz="2000" b="1" dirty="0" smtClean="0">
              <a:latin typeface="Arial" pitchFamily="34" charset="0"/>
              <a:cs typeface="Arial" pitchFamily="34" charset="0"/>
            </a:endParaRPr>
          </a:p>
          <a:p>
            <a:pPr lvl="0" algn="ctr"/>
            <a:r>
              <a:rPr lang="ru-RU" sz="2000" b="1" dirty="0" smtClean="0">
                <a:latin typeface="Arial" pitchFamily="34" charset="0"/>
                <a:cs typeface="Arial" pitchFamily="34" charset="0"/>
              </a:rPr>
              <a:t>  </a:t>
            </a:r>
          </a:p>
          <a:p>
            <a:pPr lvl="0"/>
            <a:r>
              <a:rPr lang="ru-RU" sz="2000" dirty="0" smtClean="0">
                <a:latin typeface="Arial" pitchFamily="34" charset="0"/>
                <a:cs typeface="Arial" pitchFamily="34" charset="0"/>
              </a:rPr>
              <a:t>1</a:t>
            </a:r>
            <a:r>
              <a:rPr lang="ru-RU" sz="2000" dirty="0">
                <a:latin typeface="Arial" pitchFamily="34" charset="0"/>
                <a:cs typeface="Arial" pitchFamily="34" charset="0"/>
              </a:rPr>
              <a:t>. Нарушение </a:t>
            </a:r>
            <a:r>
              <a:rPr lang="ru-RU" sz="2000" dirty="0">
                <a:latin typeface="Arial" pitchFamily="34" charset="0"/>
                <a:cs typeface="Arial" pitchFamily="34" charset="0"/>
                <a:hlinkClick r:id="rId3"/>
              </a:rPr>
              <a:t>законодательства</a:t>
            </a:r>
            <a:r>
              <a:rPr lang="ru-RU" sz="2000" dirty="0">
                <a:latin typeface="Arial" pitchFamily="34" charset="0"/>
                <a:cs typeface="Arial" pitchFamily="34" charset="0"/>
              </a:rPr>
              <a:t> о труде и об охране труда -</a:t>
            </a:r>
          </a:p>
          <a:p>
            <a:pPr lvl="0"/>
            <a:r>
              <a:rPr lang="ru-RU" sz="2000" dirty="0">
                <a:latin typeface="Arial" pitchFamily="34" charset="0"/>
                <a:cs typeface="Arial" pitchFamily="34" charset="0"/>
              </a:rPr>
              <a:t>влечет наложение административного штрафа на </a:t>
            </a:r>
            <a:r>
              <a:rPr lang="ru-RU" sz="2000" b="1" dirty="0">
                <a:latin typeface="Arial" pitchFamily="34" charset="0"/>
                <a:cs typeface="Arial" pitchFamily="34" charset="0"/>
              </a:rPr>
              <a:t>должностных лиц </a:t>
            </a:r>
            <a:r>
              <a:rPr lang="ru-RU" sz="2000" dirty="0">
                <a:latin typeface="Arial" pitchFamily="34" charset="0"/>
                <a:cs typeface="Arial" pitchFamily="34" charset="0"/>
              </a:rPr>
              <a:t>в размере </a:t>
            </a:r>
            <a:r>
              <a:rPr lang="ru-RU" sz="2000" b="1" dirty="0">
                <a:solidFill>
                  <a:srgbClr val="FF0000"/>
                </a:solidFill>
                <a:latin typeface="Arial" pitchFamily="34" charset="0"/>
                <a:cs typeface="Arial" pitchFamily="34" charset="0"/>
              </a:rPr>
              <a:t>от одной тысячи до пяти тысяч рублей</a:t>
            </a:r>
            <a:r>
              <a:rPr lang="ru-RU" sz="2000" dirty="0">
                <a:latin typeface="Arial" pitchFamily="34" charset="0"/>
                <a:cs typeface="Arial" pitchFamily="34" charset="0"/>
              </a:rPr>
              <a:t>; </a:t>
            </a:r>
            <a:endParaRPr lang="ru-RU" sz="2000" dirty="0" smtClean="0">
              <a:latin typeface="Arial" pitchFamily="34" charset="0"/>
              <a:cs typeface="Arial" pitchFamily="34" charset="0"/>
            </a:endParaRPr>
          </a:p>
          <a:p>
            <a:pPr lvl="0"/>
            <a:r>
              <a:rPr lang="ru-RU" sz="2000" dirty="0" smtClean="0">
                <a:latin typeface="Arial" pitchFamily="34" charset="0"/>
                <a:cs typeface="Arial" pitchFamily="34" charset="0"/>
              </a:rPr>
              <a:t>на </a:t>
            </a:r>
            <a:r>
              <a:rPr lang="ru-RU" sz="2000" dirty="0">
                <a:latin typeface="Arial" pitchFamily="34" charset="0"/>
                <a:cs typeface="Arial" pitchFamily="34" charset="0"/>
              </a:rPr>
              <a:t>лиц, осуществляющих предпринимательскую деятельность без образования юридического лица, - от одной тысячи до пяти тысяч рублей или административное приостановление деятельности на срок до девяноста суток; </a:t>
            </a:r>
            <a:endParaRPr lang="ru-RU" sz="2000" dirty="0" smtClean="0">
              <a:latin typeface="Arial" pitchFamily="34" charset="0"/>
              <a:cs typeface="Arial" pitchFamily="34" charset="0"/>
            </a:endParaRPr>
          </a:p>
          <a:p>
            <a:pPr lvl="0"/>
            <a:r>
              <a:rPr lang="ru-RU" sz="2000" b="1" dirty="0" smtClean="0">
                <a:latin typeface="Arial" pitchFamily="34" charset="0"/>
                <a:cs typeface="Arial" pitchFamily="34" charset="0"/>
              </a:rPr>
              <a:t>на </a:t>
            </a:r>
            <a:r>
              <a:rPr lang="ru-RU" sz="2000" b="1" dirty="0">
                <a:latin typeface="Arial" pitchFamily="34" charset="0"/>
                <a:cs typeface="Arial" pitchFamily="34" charset="0"/>
              </a:rPr>
              <a:t>юридических лиц </a:t>
            </a:r>
            <a:r>
              <a:rPr lang="ru-RU" sz="2000" dirty="0">
                <a:latin typeface="Arial" pitchFamily="34" charset="0"/>
                <a:cs typeface="Arial" pitchFamily="34" charset="0"/>
              </a:rPr>
              <a:t>- </a:t>
            </a:r>
            <a:r>
              <a:rPr lang="ru-RU" sz="2000" b="1" dirty="0">
                <a:solidFill>
                  <a:srgbClr val="FF0000"/>
                </a:solidFill>
                <a:latin typeface="Arial" pitchFamily="34" charset="0"/>
                <a:cs typeface="Arial" pitchFamily="34" charset="0"/>
              </a:rPr>
              <a:t>от тридцати тысяч до пятидесяти тысяч рублей</a:t>
            </a:r>
            <a:r>
              <a:rPr lang="ru-RU" sz="2000" dirty="0">
                <a:latin typeface="Arial" pitchFamily="34" charset="0"/>
                <a:cs typeface="Arial" pitchFamily="34" charset="0"/>
              </a:rPr>
              <a:t> или </a:t>
            </a:r>
            <a:r>
              <a:rPr lang="ru-RU" sz="2000" b="1" u="sng" dirty="0">
                <a:solidFill>
                  <a:srgbClr val="FF0000"/>
                </a:solidFill>
                <a:latin typeface="Arial" pitchFamily="34" charset="0"/>
                <a:cs typeface="Arial" pitchFamily="34" charset="0"/>
              </a:rPr>
              <a:t>административное приостановление деятельности на срок до девяноста суток</a:t>
            </a:r>
            <a:r>
              <a:rPr lang="ru-RU" sz="2000" b="1" u="sng" dirty="0" smtClean="0">
                <a:solidFill>
                  <a:srgbClr val="FF0000"/>
                </a:solidFill>
                <a:latin typeface="Arial" pitchFamily="34" charset="0"/>
                <a:cs typeface="Arial" pitchFamily="34" charset="0"/>
              </a:rPr>
              <a:t>.</a:t>
            </a:r>
          </a:p>
          <a:p>
            <a:pPr lvl="0"/>
            <a:endParaRPr lang="ru-RU" sz="2000" b="1" u="sng" dirty="0">
              <a:solidFill>
                <a:srgbClr val="FF0000"/>
              </a:solidFill>
              <a:latin typeface="Arial" pitchFamily="34" charset="0"/>
              <a:cs typeface="Arial" pitchFamily="34" charset="0"/>
            </a:endParaRPr>
          </a:p>
          <a:p>
            <a:pPr lvl="0"/>
            <a:r>
              <a:rPr lang="ru-RU" sz="2000" dirty="0">
                <a:latin typeface="Arial" pitchFamily="34" charset="0"/>
                <a:cs typeface="Arial" pitchFamily="34" charset="0"/>
              </a:rPr>
              <a:t>2. Нарушение законодательства о труде и об охране труда должностным лицом, ранее подвергнутым административному </a:t>
            </a:r>
            <a:r>
              <a:rPr lang="ru-RU" sz="2000" dirty="0" smtClean="0">
                <a:latin typeface="Arial" pitchFamily="34" charset="0"/>
                <a:cs typeface="Arial" pitchFamily="34" charset="0"/>
              </a:rPr>
              <a:t>   </a:t>
            </a:r>
          </a:p>
          <a:p>
            <a:pPr lvl="0"/>
            <a:r>
              <a:rPr lang="ru-RU" sz="2000" dirty="0">
                <a:latin typeface="Arial" pitchFamily="34" charset="0"/>
                <a:cs typeface="Arial" pitchFamily="34" charset="0"/>
              </a:rPr>
              <a:t> </a:t>
            </a:r>
            <a:r>
              <a:rPr lang="ru-RU" sz="2000" dirty="0" smtClean="0">
                <a:latin typeface="Arial" pitchFamily="34" charset="0"/>
                <a:cs typeface="Arial" pitchFamily="34" charset="0"/>
              </a:rPr>
              <a:t>                  наказанию </a:t>
            </a:r>
            <a:r>
              <a:rPr lang="ru-RU" sz="2000" dirty="0">
                <a:latin typeface="Arial" pitchFamily="34" charset="0"/>
                <a:cs typeface="Arial" pitchFamily="34" charset="0"/>
              </a:rPr>
              <a:t>за аналогичное административное </a:t>
            </a:r>
            <a:r>
              <a:rPr lang="ru-RU" sz="2000" dirty="0" smtClean="0">
                <a:latin typeface="Arial" pitchFamily="34" charset="0"/>
                <a:cs typeface="Arial" pitchFamily="34" charset="0"/>
              </a:rPr>
              <a:t> </a:t>
            </a:r>
          </a:p>
          <a:p>
            <a:pPr lvl="0"/>
            <a:r>
              <a:rPr lang="ru-RU" sz="2000" dirty="0">
                <a:latin typeface="Arial" pitchFamily="34" charset="0"/>
                <a:cs typeface="Arial" pitchFamily="34" charset="0"/>
              </a:rPr>
              <a:t> </a:t>
            </a:r>
            <a:r>
              <a:rPr lang="ru-RU" sz="2000" dirty="0" smtClean="0">
                <a:latin typeface="Arial" pitchFamily="34" charset="0"/>
                <a:cs typeface="Arial" pitchFamily="34" charset="0"/>
              </a:rPr>
              <a:t>                  правонарушение</a:t>
            </a:r>
            <a:r>
              <a:rPr lang="ru-RU" sz="2000" dirty="0">
                <a:latin typeface="Arial" pitchFamily="34" charset="0"/>
                <a:cs typeface="Arial" pitchFamily="34" charset="0"/>
              </a:rPr>
              <a:t>, </a:t>
            </a:r>
            <a:r>
              <a:rPr lang="ru-RU" sz="2000" dirty="0" smtClean="0">
                <a:latin typeface="Arial" pitchFamily="34" charset="0"/>
                <a:cs typeface="Arial" pitchFamily="34" charset="0"/>
              </a:rPr>
              <a:t>- </a:t>
            </a:r>
            <a:r>
              <a:rPr lang="ru-RU" sz="2000" b="1" dirty="0" smtClean="0">
                <a:solidFill>
                  <a:srgbClr val="FF0000"/>
                </a:solidFill>
                <a:latin typeface="Arial" pitchFamily="34" charset="0"/>
                <a:cs typeface="Arial" pitchFamily="34" charset="0"/>
              </a:rPr>
              <a:t>влечет </a:t>
            </a:r>
            <a:r>
              <a:rPr lang="ru-RU" sz="2000" b="1" dirty="0">
                <a:solidFill>
                  <a:srgbClr val="FF0000"/>
                </a:solidFill>
                <a:latin typeface="Arial" pitchFamily="34" charset="0"/>
                <a:cs typeface="Arial" pitchFamily="34" charset="0"/>
              </a:rPr>
              <a:t>дисквалификацию на </a:t>
            </a:r>
            <a:r>
              <a:rPr lang="ru-RU" sz="2000" b="1" dirty="0" smtClean="0">
                <a:solidFill>
                  <a:srgbClr val="FF0000"/>
                </a:solidFill>
                <a:latin typeface="Arial" pitchFamily="34" charset="0"/>
                <a:cs typeface="Arial" pitchFamily="34" charset="0"/>
              </a:rPr>
              <a:t>  </a:t>
            </a:r>
          </a:p>
          <a:p>
            <a:pPr lvl="0"/>
            <a:r>
              <a:rPr lang="ru-RU" sz="2000" b="1" dirty="0">
                <a:solidFill>
                  <a:srgbClr val="FF0000"/>
                </a:solidFill>
                <a:latin typeface="Arial" pitchFamily="34" charset="0"/>
                <a:cs typeface="Arial" pitchFamily="34" charset="0"/>
              </a:rPr>
              <a:t> </a:t>
            </a:r>
            <a:r>
              <a:rPr lang="ru-RU" sz="2000" b="1" dirty="0" smtClean="0">
                <a:solidFill>
                  <a:srgbClr val="FF0000"/>
                </a:solidFill>
                <a:latin typeface="Arial" pitchFamily="34" charset="0"/>
                <a:cs typeface="Arial" pitchFamily="34" charset="0"/>
              </a:rPr>
              <a:t>                  срок  от </a:t>
            </a:r>
            <a:r>
              <a:rPr lang="ru-RU" sz="2000" b="1" dirty="0">
                <a:solidFill>
                  <a:srgbClr val="FF0000"/>
                </a:solidFill>
                <a:latin typeface="Arial" pitchFamily="34" charset="0"/>
                <a:cs typeface="Arial" pitchFamily="34" charset="0"/>
              </a:rPr>
              <a:t>одного года до трех лет</a:t>
            </a:r>
            <a:r>
              <a:rPr lang="ru-RU" sz="2000" dirty="0">
                <a:latin typeface="Arial" pitchFamily="34" charset="0"/>
                <a:cs typeface="Arial" pitchFamily="34" charset="0"/>
              </a:rPr>
              <a:t>.</a:t>
            </a:r>
          </a:p>
        </p:txBody>
      </p:sp>
    </p:spTree>
    <p:extLst>
      <p:ext uri="{BB962C8B-B14F-4D97-AF65-F5344CB8AC3E}">
        <p14:creationId xmlns:p14="http://schemas.microsoft.com/office/powerpoint/2010/main" xmlns="" val="19985368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48680"/>
            <a:ext cx="8424936" cy="6247864"/>
          </a:xfrm>
          <a:prstGeom prst="rect">
            <a:avLst/>
          </a:prstGeom>
        </p:spPr>
        <p:txBody>
          <a:bodyPr wrap="square">
            <a:spAutoFit/>
          </a:bodyPr>
          <a:lstStyle/>
          <a:p>
            <a:pPr lvl="0"/>
            <a:r>
              <a:rPr lang="ru-RU" sz="2000" b="1" dirty="0" smtClean="0">
                <a:latin typeface="Arial" pitchFamily="34" charset="0"/>
                <a:cs typeface="Arial" pitchFamily="34" charset="0"/>
              </a:rPr>
              <a:t>        УК РФ. Статья </a:t>
            </a:r>
            <a:r>
              <a:rPr lang="ru-RU" sz="2000" b="1" dirty="0">
                <a:latin typeface="Arial" pitchFamily="34" charset="0"/>
                <a:cs typeface="Arial" pitchFamily="34" charset="0"/>
              </a:rPr>
              <a:t>143. Нарушение правил охраны </a:t>
            </a:r>
            <a:r>
              <a:rPr lang="ru-RU" sz="2000" b="1" dirty="0" smtClean="0">
                <a:latin typeface="Arial" pitchFamily="34" charset="0"/>
                <a:cs typeface="Arial" pitchFamily="34" charset="0"/>
              </a:rPr>
              <a:t>труда</a:t>
            </a:r>
          </a:p>
          <a:p>
            <a:pPr lvl="0"/>
            <a:endParaRPr lang="ru-RU" sz="2000" dirty="0">
              <a:latin typeface="Arial" pitchFamily="34" charset="0"/>
              <a:cs typeface="Arial" pitchFamily="34" charset="0"/>
            </a:endParaRPr>
          </a:p>
          <a:p>
            <a:pPr lvl="0"/>
            <a:r>
              <a:rPr lang="ru-RU" sz="2000" dirty="0">
                <a:latin typeface="Arial" pitchFamily="34" charset="0"/>
                <a:cs typeface="Arial" pitchFamily="34" charset="0"/>
              </a:rPr>
              <a:t>1. Нарушение правил техники безопасности или иных правил охраны труда, совершенное лицом, на котором лежали обязанности по соблюдению этих правил, если это повлекло по неосторожности причинение тяжкого вреда здоровью человека, -</a:t>
            </a:r>
          </a:p>
          <a:p>
            <a:pPr lvl="0"/>
            <a:r>
              <a:rPr lang="ru-RU" sz="2000" dirty="0">
                <a:latin typeface="Arial" pitchFamily="34" charset="0"/>
                <a:cs typeface="Arial" pitchFamily="34" charset="0"/>
              </a:rPr>
              <a:t>наказывается штрафом в размере </a:t>
            </a:r>
            <a:r>
              <a:rPr lang="ru-RU" sz="2000" b="1" dirty="0">
                <a:solidFill>
                  <a:srgbClr val="FF0000"/>
                </a:solidFill>
                <a:latin typeface="Arial" pitchFamily="34" charset="0"/>
                <a:cs typeface="Arial" pitchFamily="34" charset="0"/>
              </a:rPr>
              <a:t>до двухсот тысяч рублей </a:t>
            </a:r>
            <a:r>
              <a:rPr lang="ru-RU" sz="2000" dirty="0">
                <a:latin typeface="Arial" pitchFamily="34" charset="0"/>
                <a:cs typeface="Arial" pitchFamily="34" charset="0"/>
              </a:rPr>
              <a:t>или в размере заработной платы или иного дохода осужденного за период до восемнадцати месяцев, либо обязательными работами на срок до четырехсот восьмидесяти часов, либо исправительными работами на срок до двух лет, либо принудительными работами на срок до одного года, либо лишением свободы на тот же срок</a:t>
            </a:r>
            <a:r>
              <a:rPr lang="ru-RU" sz="2000" dirty="0" smtClean="0">
                <a:latin typeface="Arial" pitchFamily="34" charset="0"/>
                <a:cs typeface="Arial" pitchFamily="34" charset="0"/>
              </a:rPr>
              <a:t>.</a:t>
            </a:r>
          </a:p>
          <a:p>
            <a:pPr lvl="0"/>
            <a:endParaRPr lang="ru-RU" sz="2000" dirty="0">
              <a:latin typeface="Arial" pitchFamily="34" charset="0"/>
              <a:cs typeface="Arial" pitchFamily="34" charset="0"/>
            </a:endParaRPr>
          </a:p>
          <a:p>
            <a:pPr lvl="0"/>
            <a:r>
              <a:rPr lang="ru-RU" sz="2000" dirty="0">
                <a:latin typeface="Arial" pitchFamily="34" charset="0"/>
                <a:cs typeface="Arial" pitchFamily="34" charset="0"/>
              </a:rPr>
              <a:t>2. То же деяние, повлекшее по неосторожности смерть человека, -</a:t>
            </a:r>
          </a:p>
          <a:p>
            <a:pPr lvl="0"/>
            <a:r>
              <a:rPr lang="ru-RU" sz="2000" dirty="0">
                <a:latin typeface="Arial" pitchFamily="34" charset="0"/>
                <a:cs typeface="Arial" pitchFamily="34" charset="0"/>
              </a:rPr>
              <a:t>наказывается принудительными работами на срок до четырех лет с лишением права занимать определенные должности или заниматься определенной деятельностью на срок до трех лет или без такового либо лишением свободы на срок до четырех лет с лишением права занимать определенные должности или заниматься определенной деятельностью на срок до трех лет или без такового.</a:t>
            </a:r>
          </a:p>
        </p:txBody>
      </p:sp>
    </p:spTree>
    <p:extLst>
      <p:ext uri="{BB962C8B-B14F-4D97-AF65-F5344CB8AC3E}">
        <p14:creationId xmlns:p14="http://schemas.microsoft.com/office/powerpoint/2010/main" xmlns="" val="3637286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ПЛАКАТЫ\АГИТКИ\ОТ\111.jpg"/>
          <p:cNvPicPr>
            <a:picLocks noChangeAspect="1" noChangeArrowheads="1"/>
          </p:cNvPicPr>
          <p:nvPr/>
        </p:nvPicPr>
        <p:blipFill>
          <a:blip r:embed="rId2">
            <a:extLst>
              <a:ext uri="{BEBA8EAE-BF5A-486C-A8C5-ECC9F3942E4B}">
                <a14:imgProps xmlns:a14="http://schemas.microsoft.com/office/drawing/2010/main" xmlns="">
                  <a14:imgLayer r:embed="rId3">
                    <a14:imgEffect>
                      <a14:saturation sat="200000"/>
                    </a14:imgEffect>
                  </a14:imgLayer>
                </a14:imgProps>
              </a:ext>
              <a:ext uri="{28A0092B-C50C-407E-A947-70E740481C1C}">
                <a14:useLocalDpi xmlns:a14="http://schemas.microsoft.com/office/drawing/2010/main" xmlns="" val="0"/>
              </a:ext>
            </a:extLst>
          </a:blip>
          <a:srcRect/>
          <a:stretch>
            <a:fillRect/>
          </a:stretch>
        </p:blipFill>
        <p:spPr bwMode="auto">
          <a:xfrm>
            <a:off x="1979712" y="0"/>
            <a:ext cx="5472607" cy="6858000"/>
          </a:xfrm>
          <a:prstGeom prst="roundRect">
            <a:avLst>
              <a:gd name="adj" fmla="val 8594"/>
            </a:avLst>
          </a:prstGeom>
          <a:solidFill>
            <a:srgbClr val="FFFFFF">
              <a:shade val="85000"/>
            </a:srgbClr>
          </a:solidFill>
          <a:ln w="57150">
            <a:solidFill>
              <a:schemeClr val="accent3">
                <a:lumMod val="60000"/>
                <a:lumOff val="40000"/>
              </a:schemeClr>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30435073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116632"/>
            <a:ext cx="8784976" cy="6741368"/>
          </a:xfrm>
          <a:solidFill>
            <a:schemeClr val="accent4">
              <a:lumMod val="75000"/>
            </a:schemeClr>
          </a:solidFill>
        </p:spPr>
        <p:txBody>
          <a:bodyPr>
            <a:normAutofit fontScale="92500" lnSpcReduction="20000"/>
          </a:bodyPr>
          <a:lstStyle/>
          <a:p>
            <a:pPr marL="0" indent="0" algn="ctr">
              <a:buNone/>
            </a:pPr>
            <a:endParaRPr lang="ru-RU" sz="3200" b="1" i="1" u="sng" dirty="0" smtClean="0">
              <a:solidFill>
                <a:srgbClr val="FF0000"/>
              </a:solidFill>
            </a:endParaRPr>
          </a:p>
          <a:p>
            <a:pPr marL="0" indent="0" algn="ctr">
              <a:buNone/>
            </a:pPr>
            <a:r>
              <a:rPr lang="ru-RU" sz="3500" b="1" i="1" u="sng" dirty="0" smtClean="0">
                <a:solidFill>
                  <a:srgbClr val="FF0000"/>
                </a:solidFill>
              </a:rPr>
              <a:t>Охрана </a:t>
            </a:r>
            <a:r>
              <a:rPr lang="ru-RU" sz="3500" b="1" i="1" u="sng" dirty="0">
                <a:solidFill>
                  <a:srgbClr val="FF0000"/>
                </a:solidFill>
              </a:rPr>
              <a:t>труда – это выгодно! </a:t>
            </a:r>
            <a:endParaRPr lang="ru-RU" sz="3500" b="1" i="1" u="sng" dirty="0" smtClean="0">
              <a:solidFill>
                <a:srgbClr val="FF0000"/>
              </a:solidFill>
            </a:endParaRPr>
          </a:p>
          <a:p>
            <a:pPr marL="0" indent="0" algn="ctr">
              <a:lnSpc>
                <a:spcPct val="150000"/>
              </a:lnSpc>
              <a:spcBef>
                <a:spcPts val="0"/>
              </a:spcBef>
              <a:buNone/>
            </a:pPr>
            <a:r>
              <a:rPr lang="ru-RU" sz="2800" b="1" dirty="0" smtClean="0"/>
              <a:t>Здоровый</a:t>
            </a:r>
            <a:r>
              <a:rPr lang="ru-RU" sz="2800" b="1" dirty="0"/>
              <a:t>, уверенный в себе работник, работающий в комфортных условиях, производит более качественную продукцию, меньше болеет, сокращает непроизводственные затраты, дает более высокую производительность труда и т. д. Таким образом, охрана труда повышает эффективность производства, т. е. является важнейшим элементом конкурентоспособности предприятия.</a:t>
            </a:r>
            <a:br>
              <a:rPr lang="ru-RU" sz="2800" b="1" dirty="0"/>
            </a:br>
            <a:endParaRPr lang="ru-RU" sz="2800" b="1" dirty="0"/>
          </a:p>
        </p:txBody>
      </p:sp>
    </p:spTree>
    <p:extLst>
      <p:ext uri="{BB962C8B-B14F-4D97-AF65-F5344CB8AC3E}">
        <p14:creationId xmlns:p14="http://schemas.microsoft.com/office/powerpoint/2010/main" xmlns="" val="778381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179512" y="0"/>
            <a:ext cx="8964488" cy="6858000"/>
          </a:xfrm>
        </p:spPr>
        <p:txBody>
          <a:bodyPr>
            <a:normAutofit fontScale="92500" lnSpcReduction="10000"/>
          </a:bodyPr>
          <a:lstStyle/>
          <a:p>
            <a:pPr marL="0" indent="0">
              <a:buNone/>
            </a:pPr>
            <a:r>
              <a:rPr lang="ru-RU" dirty="0" smtClean="0"/>
              <a:t>                </a:t>
            </a:r>
            <a:r>
              <a:rPr lang="ru-RU" sz="3600" b="1" dirty="0" smtClean="0">
                <a:solidFill>
                  <a:srgbClr val="7030A0"/>
                </a:solidFill>
              </a:rPr>
              <a:t>Сурина Ирина Анатольевна</a:t>
            </a:r>
          </a:p>
          <a:p>
            <a:pPr marL="0" indent="0">
              <a:buNone/>
            </a:pPr>
            <a:endParaRPr lang="ru-RU" dirty="0" smtClean="0"/>
          </a:p>
          <a:p>
            <a:r>
              <a:rPr lang="ru-RU" sz="3000" dirty="0"/>
              <a:t>д</a:t>
            </a:r>
            <a:r>
              <a:rPr lang="ru-RU" sz="3000" dirty="0" smtClean="0"/>
              <a:t>иректор АНО ОРУЦ «Институт безопасности труда»</a:t>
            </a:r>
          </a:p>
          <a:p>
            <a:pPr marL="0" indent="0">
              <a:buNone/>
            </a:pPr>
            <a:endParaRPr lang="ru-RU" sz="3000" dirty="0" smtClean="0"/>
          </a:p>
          <a:p>
            <a:r>
              <a:rPr lang="ru-RU" sz="3000" dirty="0"/>
              <a:t>ч</a:t>
            </a:r>
            <a:r>
              <a:rPr lang="ru-RU" sz="3000" dirty="0" smtClean="0"/>
              <a:t>лен координационного совета по охране труда при Администрации  г. Кургана</a:t>
            </a:r>
          </a:p>
          <a:p>
            <a:endParaRPr lang="ru-RU" sz="3000" dirty="0" smtClean="0"/>
          </a:p>
          <a:p>
            <a:r>
              <a:rPr lang="ru-RU" sz="3000" b="1" i="1" u="sng" dirty="0" smtClean="0"/>
              <a:t>Контакты:</a:t>
            </a:r>
          </a:p>
          <a:p>
            <a:r>
              <a:rPr lang="ru-RU" sz="3000" dirty="0" err="1"/>
              <a:t>г</a:t>
            </a:r>
            <a:r>
              <a:rPr lang="ru-RU" sz="3000" dirty="0" err="1" smtClean="0"/>
              <a:t>.Курган</a:t>
            </a:r>
            <a:r>
              <a:rPr lang="ru-RU" sz="3000" dirty="0" smtClean="0"/>
              <a:t>, ул. </a:t>
            </a:r>
            <a:r>
              <a:rPr lang="ru-RU" sz="3000" dirty="0" err="1" smtClean="0"/>
              <a:t>К.Мяготина</a:t>
            </a:r>
            <a:r>
              <a:rPr lang="ru-RU" sz="3000" dirty="0" smtClean="0"/>
              <a:t>, 120, офис 215</a:t>
            </a:r>
          </a:p>
          <a:p>
            <a:endParaRPr lang="ru-RU" sz="3000" dirty="0" smtClean="0"/>
          </a:p>
          <a:p>
            <a:r>
              <a:rPr lang="ru-RU" sz="3000" dirty="0"/>
              <a:t>т</a:t>
            </a:r>
            <a:r>
              <a:rPr lang="ru-RU" sz="3000" dirty="0" smtClean="0"/>
              <a:t>ел./ф. 8 (3522) 45 93 90</a:t>
            </a:r>
          </a:p>
          <a:p>
            <a:endParaRPr lang="ru-RU" sz="3000" dirty="0" smtClean="0"/>
          </a:p>
          <a:p>
            <a:r>
              <a:rPr lang="ru-RU" sz="3000" dirty="0" err="1"/>
              <a:t>с</a:t>
            </a:r>
            <a:r>
              <a:rPr lang="ru-RU" sz="3000" dirty="0" err="1" smtClean="0"/>
              <a:t>.т</a:t>
            </a:r>
            <a:r>
              <a:rPr lang="ru-RU" sz="3000" dirty="0" smtClean="0"/>
              <a:t>. 89125281512</a:t>
            </a:r>
          </a:p>
          <a:p>
            <a:r>
              <a:rPr lang="en-US" sz="3000" i="1" dirty="0"/>
              <a:t>e</a:t>
            </a:r>
            <a:r>
              <a:rPr lang="ru-RU" sz="3000" i="1" dirty="0"/>
              <a:t>-</a:t>
            </a:r>
            <a:r>
              <a:rPr lang="en-US" sz="3000" i="1" dirty="0"/>
              <a:t>mail</a:t>
            </a:r>
            <a:r>
              <a:rPr lang="ru-RU" sz="3000" i="1" dirty="0"/>
              <a:t>:</a:t>
            </a:r>
            <a:r>
              <a:rPr lang="en-US" sz="3000" b="1" i="1" dirty="0" err="1"/>
              <a:t>tb</a:t>
            </a:r>
            <a:r>
              <a:rPr lang="ru-RU" sz="3000" b="1" i="1" dirty="0"/>
              <a:t>-045-03@</a:t>
            </a:r>
            <a:r>
              <a:rPr lang="en-US" sz="3000" b="1" i="1" dirty="0" err="1"/>
              <a:t>yandex</a:t>
            </a:r>
            <a:r>
              <a:rPr lang="ru-RU" sz="3000" b="1" i="1" dirty="0"/>
              <a:t>.</a:t>
            </a:r>
            <a:r>
              <a:rPr lang="en-US" sz="3000" b="1" i="1" dirty="0" err="1"/>
              <a:t>ru</a:t>
            </a:r>
            <a:r>
              <a:rPr lang="ru-RU" sz="3000" b="1" i="1" dirty="0"/>
              <a:t>. </a:t>
            </a:r>
            <a:endParaRPr lang="ru-RU" sz="3000" dirty="0"/>
          </a:p>
          <a:p>
            <a:endParaRPr lang="ru-RU" dirty="0"/>
          </a:p>
        </p:txBody>
      </p:sp>
    </p:spTree>
    <p:extLst>
      <p:ext uri="{BB962C8B-B14F-4D97-AF65-F5344CB8AC3E}">
        <p14:creationId xmlns:p14="http://schemas.microsoft.com/office/powerpoint/2010/main" xmlns="" val="3081189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ч.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43608" y="3457600"/>
            <a:ext cx="3096344" cy="33843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Прямоугольник 6"/>
          <p:cNvSpPr/>
          <p:nvPr/>
        </p:nvSpPr>
        <p:spPr>
          <a:xfrm>
            <a:off x="499304" y="1566122"/>
            <a:ext cx="8591391" cy="1015663"/>
          </a:xfrm>
          <a:prstGeom prst="rect">
            <a:avLst/>
          </a:prstGeom>
          <a:solidFill>
            <a:srgbClr val="FF0000"/>
          </a:solidFill>
          <a:scene3d>
            <a:camera prst="perspectiveContrastingRightFacing"/>
            <a:lightRig rig="threePt" dir="t"/>
          </a:scene3d>
        </p:spPr>
        <p:txBody>
          <a:bodyPr wrap="none" lIns="91440" tIns="45720" rIns="91440" bIns="45720">
            <a:spAutoFit/>
            <a:scene3d>
              <a:camera prst="isometricOffAxis2Left"/>
              <a:lightRig rig="soft" dir="tl">
                <a:rot lat="0" lon="0" rev="0"/>
              </a:lightRig>
            </a:scene3d>
            <a:sp3d contourW="25400" prstMaterial="matte">
              <a:bevelT w="25400" h="55880" prst="artDeco"/>
              <a:contourClr>
                <a:schemeClr val="accent2">
                  <a:tint val="20000"/>
                </a:schemeClr>
              </a:contourClr>
            </a:sp3d>
          </a:bodyPr>
          <a:lstStyle/>
          <a:p>
            <a:pPr algn="ctr"/>
            <a:r>
              <a:rPr lang="ru-RU" sz="6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rPr>
              <a:t>Спасибо за внимание</a:t>
            </a:r>
            <a:endParaRPr lang="ru-RU" sz="6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2948217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ПЛАКАТЫ\АГИТКИ\ОТ\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47664" y="116632"/>
            <a:ext cx="6264696" cy="6453336"/>
          </a:xfrm>
          <a:prstGeom prst="roundRect">
            <a:avLst>
              <a:gd name="adj" fmla="val 8594"/>
            </a:avLst>
          </a:prstGeom>
          <a:solidFill>
            <a:srgbClr val="FFFFFF">
              <a:shade val="85000"/>
            </a:srgbClr>
          </a:solidFill>
          <a:ln w="38100">
            <a:solidFill>
              <a:srgbClr val="FF0000"/>
            </a:solidFill>
          </a:ln>
          <a:effectLst>
            <a:reflection blurRad="12700" stA="38000" endPos="28000" dist="5000" dir="5400000" sy="-100000" algn="bl" rotWithShape="0"/>
          </a:effectLst>
          <a:extLst/>
        </p:spPr>
      </p:pic>
    </p:spTree>
    <p:extLst>
      <p:ext uri="{BB962C8B-B14F-4D97-AF65-F5344CB8AC3E}">
        <p14:creationId xmlns:p14="http://schemas.microsoft.com/office/powerpoint/2010/main" xmlns="" val="1132951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251520" y="188640"/>
            <a:ext cx="8496944" cy="6285312"/>
          </a:xfrm>
        </p:spPr>
        <p:style>
          <a:lnRef idx="0">
            <a:schemeClr val="accent4"/>
          </a:lnRef>
          <a:fillRef idx="3">
            <a:schemeClr val="accent4"/>
          </a:fillRef>
          <a:effectRef idx="3">
            <a:schemeClr val="accent4"/>
          </a:effectRef>
          <a:fontRef idx="minor">
            <a:schemeClr val="lt1"/>
          </a:fontRef>
        </p:style>
        <p:txBody>
          <a:bodyPr>
            <a:noAutofit/>
          </a:bodyPr>
          <a:lstStyle/>
          <a:p>
            <a:pPr>
              <a:lnSpc>
                <a:spcPct val="160000"/>
              </a:lnSpc>
              <a:defRPr/>
            </a:pPr>
            <a:r>
              <a:rPr lang="ru-RU" sz="2800" b="1" u="sng" dirty="0">
                <a:solidFill>
                  <a:schemeClr val="accent1">
                    <a:lumMod val="50000"/>
                  </a:schemeClr>
                </a:solidFill>
                <a:latin typeface="Arial" pitchFamily="34" charset="0"/>
                <a:cs typeface="Arial" pitchFamily="34" charset="0"/>
              </a:rPr>
              <a:t>Охрана труда </a:t>
            </a:r>
            <a:r>
              <a:rPr lang="ru-RU" dirty="0">
                <a:latin typeface="Arial" pitchFamily="34" charset="0"/>
                <a:cs typeface="Arial" pitchFamily="34" charset="0"/>
              </a:rPr>
              <a:t>– </a:t>
            </a:r>
            <a:r>
              <a:rPr lang="ru-RU" sz="2800" dirty="0">
                <a:latin typeface="Arial" pitchFamily="34" charset="0"/>
                <a:cs typeface="Arial" pitchFamily="34" charset="0"/>
              </a:rPr>
              <a:t>«система сохранения жизни и здоровья работников в процессе трудовой деятельности, включающая в себя правовые, социально-экономические, организационно-технические, санитарно-гигиенические, лечебно- профилактические, реабилитационные и иные мероприятия» </a:t>
            </a:r>
          </a:p>
          <a:p>
            <a:pPr>
              <a:lnSpc>
                <a:spcPct val="160000"/>
              </a:lnSpc>
              <a:defRPr/>
            </a:pPr>
            <a:r>
              <a:rPr lang="ru-RU" sz="2800" dirty="0" smtClean="0">
                <a:latin typeface="Arial" pitchFamily="34" charset="0"/>
                <a:cs typeface="Arial" pitchFamily="34" charset="0"/>
              </a:rPr>
              <a:t>                      (</a:t>
            </a:r>
            <a:r>
              <a:rPr lang="ru-RU" sz="2800" dirty="0">
                <a:latin typeface="Arial" pitchFamily="34" charset="0"/>
                <a:cs typeface="Arial" pitchFamily="34" charset="0"/>
              </a:rPr>
              <a:t>ст. 209 Трудового кодекса РФ</a:t>
            </a:r>
            <a:r>
              <a:rPr lang="ru-RU" sz="2800" dirty="0" smtClean="0">
                <a:latin typeface="Arial" pitchFamily="34" charset="0"/>
                <a:cs typeface="Arial" pitchFamily="34" charset="0"/>
              </a:rPr>
              <a:t>).</a:t>
            </a:r>
            <a:endParaRPr lang="ru-RU" sz="2800" dirty="0">
              <a:latin typeface="Arial" pitchFamily="34" charset="0"/>
              <a:cs typeface="Arial" pitchFamily="34" charset="0"/>
            </a:endParaRPr>
          </a:p>
        </p:txBody>
      </p:sp>
      <p:pic>
        <p:nvPicPr>
          <p:cNvPr id="4" name="Picture 2" descr="F:\ч.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5013176"/>
            <a:ext cx="1584176" cy="16406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3730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88640"/>
            <a:ext cx="7467600" cy="6285312"/>
          </a:xfrm>
          <a:ln>
            <a:solidFill>
              <a:srgbClr val="00FF00"/>
            </a:solidFill>
          </a:ln>
        </p:spPr>
        <p:txBody>
          <a:bodyPr>
            <a:normAutofit/>
          </a:bodyPr>
          <a:lstStyle/>
          <a:p>
            <a:pPr algn="ctr">
              <a:lnSpc>
                <a:spcPct val="150000"/>
              </a:lnSpc>
              <a:spcBef>
                <a:spcPts val="0"/>
              </a:spcBef>
            </a:pPr>
            <a:r>
              <a:rPr lang="ru-RU" sz="2800" b="1" u="sng" dirty="0">
                <a:solidFill>
                  <a:schemeClr val="accent1">
                    <a:lumMod val="50000"/>
                  </a:schemeClr>
                </a:solidFill>
                <a:latin typeface="Arial" pitchFamily="34" charset="0"/>
                <a:cs typeface="Arial" pitchFamily="34" charset="0"/>
              </a:rPr>
              <a:t>Система управления охраной труда </a:t>
            </a:r>
            <a:r>
              <a:rPr lang="ru-RU" sz="2800" dirty="0">
                <a:latin typeface="Arial" pitchFamily="34" charset="0"/>
                <a:cs typeface="Arial" pitchFamily="34" charset="0"/>
              </a:rPr>
              <a:t>направлена на обеспечение безопасности труда работников, поэтому ее следует ориентировать на персонал организации и подрядчиков, работающих под управлением организации.</a:t>
            </a:r>
          </a:p>
          <a:p>
            <a:endParaRPr lang="ru-RU" sz="2800" dirty="0"/>
          </a:p>
        </p:txBody>
      </p:sp>
      <p:pic>
        <p:nvPicPr>
          <p:cNvPr id="2050" name="Picture 2" descr="F:\ч.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83568" y="4478497"/>
            <a:ext cx="1656184" cy="1676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443378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Таблица 3"/>
          <p:cNvGraphicFramePr>
            <a:graphicFrameLocks noGrp="1"/>
          </p:cNvGraphicFramePr>
          <p:nvPr>
            <p:extLst>
              <p:ext uri="{D42A27DB-BD31-4B8C-83A1-F6EECF244321}">
                <p14:modId xmlns:p14="http://schemas.microsoft.com/office/powerpoint/2010/main" xmlns="" val="1959495900"/>
              </p:ext>
            </p:extLst>
          </p:nvPr>
        </p:nvGraphicFramePr>
        <p:xfrm>
          <a:off x="179512" y="0"/>
          <a:ext cx="8640761" cy="7099623"/>
        </p:xfrm>
        <a:graphic>
          <a:graphicData uri="http://schemas.openxmlformats.org/drawingml/2006/table">
            <a:tbl>
              <a:tblPr firstRow="1" bandRow="1">
                <a:tableStyleId>{5C22544A-7EE6-4342-B048-85BDC9FD1C3A}</a:tableStyleId>
              </a:tblPr>
              <a:tblGrid>
                <a:gridCol w="499879"/>
                <a:gridCol w="5855723"/>
                <a:gridCol w="785524"/>
                <a:gridCol w="773522"/>
                <a:gridCol w="726113"/>
              </a:tblGrid>
              <a:tr h="1466118">
                <a:tc rowSpan="2">
                  <a:txBody>
                    <a:bodyPr/>
                    <a:lstStyle/>
                    <a:p>
                      <a:r>
                        <a:rPr lang="ru-RU" sz="1400" dirty="0" smtClean="0"/>
                        <a:t>№</a:t>
                      </a:r>
                    </a:p>
                    <a:p>
                      <a:r>
                        <a:rPr lang="ru-RU" sz="1400" dirty="0" smtClean="0"/>
                        <a:t>п/п</a:t>
                      </a:r>
                      <a:endParaRPr lang="ru-RU" sz="1400" dirty="0"/>
                    </a:p>
                  </a:txBody>
                  <a:tcPr marL="91438" marR="91438" marT="45718" marB="45718">
                    <a:lnB w="12700" cap="flat" cmpd="sng" algn="ctr">
                      <a:solidFill>
                        <a:schemeClr val="tx1"/>
                      </a:solidFill>
                      <a:prstDash val="solid"/>
                      <a:round/>
                      <a:headEnd type="none" w="med" len="med"/>
                      <a:tailEnd type="none" w="med" len="med"/>
                    </a:lnB>
                  </a:tcPr>
                </a:tc>
                <a:tc rowSpan="2">
                  <a:txBody>
                    <a:bodyPr/>
                    <a:lstStyle/>
                    <a:p>
                      <a:pPr algn="ctr"/>
                      <a:r>
                        <a:rPr lang="ru-RU" sz="2400" dirty="0" smtClean="0">
                          <a:latin typeface="Arial" pitchFamily="34" charset="0"/>
                          <a:cs typeface="Arial" pitchFamily="34" charset="0"/>
                        </a:rPr>
                        <a:t>Требования охраны</a:t>
                      </a:r>
                      <a:r>
                        <a:rPr lang="ru-RU" sz="2400" baseline="0" dirty="0" smtClean="0">
                          <a:latin typeface="Arial" pitchFamily="34" charset="0"/>
                          <a:cs typeface="Arial" pitchFamily="34" charset="0"/>
                        </a:rPr>
                        <a:t> труда</a:t>
                      </a:r>
                    </a:p>
                    <a:p>
                      <a:pPr algn="ctr"/>
                      <a:endParaRPr lang="ru-RU" sz="2400" baseline="0" dirty="0" smtClean="0">
                        <a:latin typeface="Arial" pitchFamily="34" charset="0"/>
                        <a:cs typeface="Arial" pitchFamily="34" charset="0"/>
                      </a:endParaRPr>
                    </a:p>
                    <a:p>
                      <a:pPr algn="ctr"/>
                      <a:r>
                        <a:rPr lang="ru-RU" sz="1800" baseline="0" dirty="0" smtClean="0">
                          <a:latin typeface="Arial" pitchFamily="34" charset="0"/>
                          <a:cs typeface="Arial" pitchFamily="34" charset="0"/>
                        </a:rPr>
                        <a:t>согласно ст. 212 ТК РФ работодатель должен обеспечить:</a:t>
                      </a:r>
                      <a:endParaRPr lang="ru-RU" sz="1800" dirty="0">
                        <a:latin typeface="Arial" pitchFamily="34" charset="0"/>
                        <a:cs typeface="Arial" pitchFamily="34" charset="0"/>
                      </a:endParaRPr>
                    </a:p>
                  </a:txBody>
                  <a:tcPr marL="91438" marR="91438" marT="45718" marB="45718">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3">
                  <a:txBody>
                    <a:bodyPr/>
                    <a:lstStyle/>
                    <a:p>
                      <a:pPr algn="l"/>
                      <a:r>
                        <a:rPr lang="ru-RU" sz="1400" dirty="0" smtClean="0"/>
                        <a:t>Должностные лица, на которых возлагаются обязанности по обеспечению требований ОТ</a:t>
                      </a:r>
                      <a:endParaRPr lang="ru-RU" sz="1400" dirty="0"/>
                    </a:p>
                  </a:txBody>
                  <a:tcPr marL="91438" marR="91438" marT="45718" marB="45718">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390965">
                <a:tc vMerge="1">
                  <a:txBody>
                    <a:bodyPr/>
                    <a:lstStyle/>
                    <a:p>
                      <a:endParaRPr lang="ru-RU"/>
                    </a:p>
                  </a:txBody>
                  <a:tcPr/>
                </a:tc>
                <a:tc vMerge="1">
                  <a:txBody>
                    <a:bodyPr/>
                    <a:lstStyle/>
                    <a:p>
                      <a:endParaRPr lang="ru-RU"/>
                    </a:p>
                  </a:txBody>
                  <a:tcPr/>
                </a:tc>
                <a:tc>
                  <a:txBody>
                    <a:bodyPr/>
                    <a:lstStyle/>
                    <a:p>
                      <a:r>
                        <a:rPr lang="ru-RU" sz="1800" dirty="0" smtClean="0"/>
                        <a:t>В</a:t>
                      </a:r>
                      <a:endParaRPr lang="ru-RU" sz="1800"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С</a:t>
                      </a:r>
                      <a:endParaRPr lang="ru-RU" sz="1800"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ru-RU" sz="1800" dirty="0" smtClean="0"/>
                        <a:t>И</a:t>
                      </a:r>
                      <a:endParaRPr lang="ru-RU" sz="1800" dirty="0"/>
                    </a:p>
                  </a:txBody>
                  <a:tcPr marL="91438" marR="91438" marT="45718" marB="4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95146">
                <a:tc>
                  <a:txBody>
                    <a:bodyPr/>
                    <a:lstStyle/>
                    <a:p>
                      <a:r>
                        <a:rPr lang="ru-RU" sz="1800" dirty="0" smtClean="0"/>
                        <a:t>1</a:t>
                      </a:r>
                      <a:endParaRPr lang="ru-RU" sz="1800" dirty="0"/>
                    </a:p>
                  </a:txBody>
                  <a:tcPr marL="91438" marR="91438" marT="45718" marB="45718">
                    <a:lnT w="12700" cap="flat" cmpd="sng" algn="ctr">
                      <a:solidFill>
                        <a:schemeClr val="tx1"/>
                      </a:solidFill>
                      <a:prstDash val="solid"/>
                      <a:round/>
                      <a:headEnd type="none" w="med" len="med"/>
                      <a:tailEnd type="none" w="med" len="med"/>
                    </a:lnT>
                  </a:tcPr>
                </a:tc>
                <a:tc>
                  <a:txBody>
                    <a:bodyPr/>
                    <a:lstStyle/>
                    <a:p>
                      <a:r>
                        <a:rPr lang="ru-RU" sz="1800" b="1" dirty="0" smtClean="0">
                          <a:latin typeface="Arial" pitchFamily="34" charset="0"/>
                          <a:cs typeface="Arial" pitchFamily="34" charset="0"/>
                        </a:rPr>
                        <a:t>Безопасность работников при эксплуатации зданий, сооружений, оборудования, осуществлении</a:t>
                      </a:r>
                      <a:r>
                        <a:rPr lang="ru-RU" sz="1800" b="1" baseline="0" dirty="0" smtClean="0">
                          <a:latin typeface="Arial" pitchFamily="34" charset="0"/>
                          <a:cs typeface="Arial" pitchFamily="34" charset="0"/>
                        </a:rPr>
                        <a:t> технологических процессов, а также применяемых в производстве сырья и материалов</a:t>
                      </a:r>
                      <a:endParaRPr lang="ru-RU" sz="1800" b="1" dirty="0">
                        <a:latin typeface="Arial" pitchFamily="34" charset="0"/>
                        <a:cs typeface="Arial" pitchFamily="34" charset="0"/>
                      </a:endParaRPr>
                    </a:p>
                  </a:txBody>
                  <a:tcPr marL="91438" marR="91438" marT="45718" marB="45718">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ru-RU" sz="2400" dirty="0"/>
                    </a:p>
                  </a:txBody>
                  <a:tcPr marL="91438" marR="91438" marT="45718" marB="45718">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r h="457185">
                <a:tc>
                  <a:txBody>
                    <a:bodyPr/>
                    <a:lstStyle/>
                    <a:p>
                      <a:r>
                        <a:rPr lang="ru-RU" sz="1800" dirty="0" smtClean="0"/>
                        <a:t>2</a:t>
                      </a:r>
                      <a:endParaRPr lang="ru-RU" sz="1800" dirty="0"/>
                    </a:p>
                  </a:txBody>
                  <a:tcPr marL="91438" marR="91438" marT="45718" marB="45718"/>
                </a:tc>
                <a:tc>
                  <a:txBody>
                    <a:bodyPr/>
                    <a:lstStyle/>
                    <a:p>
                      <a:r>
                        <a:rPr lang="ru-RU" sz="1800" b="1" dirty="0" smtClean="0">
                          <a:latin typeface="Arial" pitchFamily="34" charset="0"/>
                          <a:cs typeface="Arial" pitchFamily="34" charset="0"/>
                        </a:rPr>
                        <a:t>Применение сертифицированных СИ</a:t>
                      </a:r>
                      <a:r>
                        <a:rPr lang="ru-RU" sz="1800" b="1" baseline="0" dirty="0" smtClean="0">
                          <a:latin typeface="Arial" pitchFamily="34" charset="0"/>
                          <a:cs typeface="Arial" pitchFamily="34" charset="0"/>
                        </a:rPr>
                        <a:t> и К защиты</a:t>
                      </a:r>
                      <a:endParaRPr lang="ru-RU" sz="1800" b="1" dirty="0">
                        <a:latin typeface="Arial" pitchFamily="34" charset="0"/>
                        <a:cs typeface="Arial" pitchFamily="34" charset="0"/>
                      </a:endParaRPr>
                    </a:p>
                  </a:txBody>
                  <a:tcPr marL="91438" marR="91438" marT="45718" marB="45718">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a:t>
                      </a:r>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a:t>
                      </a:r>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38" marR="91438" marT="45718" marB="45718">
                    <a:lnL w="12700" cap="flat" cmpd="sng" algn="ctr">
                      <a:solidFill>
                        <a:schemeClr val="tx1"/>
                      </a:solidFill>
                      <a:prstDash val="solid"/>
                      <a:round/>
                      <a:headEnd type="none" w="med" len="med"/>
                      <a:tailEnd type="none" w="med" len="med"/>
                    </a:lnL>
                  </a:tcPr>
                </a:tc>
              </a:tr>
              <a:tr h="579101">
                <a:tc>
                  <a:txBody>
                    <a:bodyPr/>
                    <a:lstStyle/>
                    <a:p>
                      <a:r>
                        <a:rPr lang="ru-RU" sz="1800" dirty="0" smtClean="0"/>
                        <a:t>3</a:t>
                      </a:r>
                      <a:endParaRPr lang="ru-RU" sz="1800" dirty="0"/>
                    </a:p>
                  </a:txBody>
                  <a:tcPr marL="91438" marR="91438" marT="45718" marB="45718"/>
                </a:tc>
                <a:tc>
                  <a:txBody>
                    <a:bodyPr/>
                    <a:lstStyle/>
                    <a:p>
                      <a:r>
                        <a:rPr lang="ru-RU" sz="1800" b="1" dirty="0" smtClean="0">
                          <a:latin typeface="Arial" pitchFamily="34" charset="0"/>
                          <a:cs typeface="Arial" pitchFamily="34" charset="0"/>
                        </a:rPr>
                        <a:t>Соответствие требованиям охраны труда условиям труда на каждом рабочем месте</a:t>
                      </a:r>
                      <a:endParaRPr lang="ru-RU" sz="1800" b="1" dirty="0">
                        <a:latin typeface="Arial" pitchFamily="34" charset="0"/>
                        <a:cs typeface="Arial" pitchFamily="34" charset="0"/>
                      </a:endParaRPr>
                    </a:p>
                  </a:txBody>
                  <a:tcPr marL="91438" marR="91438" marT="45718" marB="45718">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dirty="0"/>
                    </a:p>
                  </a:txBody>
                  <a:tcPr marL="91438" marR="91438" marT="45718" marB="45718">
                    <a:lnL w="12700" cap="flat" cmpd="sng" algn="ctr">
                      <a:solidFill>
                        <a:schemeClr val="tx1"/>
                      </a:solidFill>
                      <a:prstDash val="solid"/>
                      <a:round/>
                      <a:headEnd type="none" w="med" len="med"/>
                      <a:tailEnd type="none" w="med" len="med"/>
                    </a:lnL>
                  </a:tcPr>
                </a:tc>
              </a:tr>
              <a:tr h="579101">
                <a:tc>
                  <a:txBody>
                    <a:bodyPr/>
                    <a:lstStyle/>
                    <a:p>
                      <a:r>
                        <a:rPr lang="ru-RU" sz="1800" dirty="0" smtClean="0"/>
                        <a:t>4</a:t>
                      </a:r>
                      <a:endParaRPr lang="ru-RU" sz="1800" dirty="0"/>
                    </a:p>
                  </a:txBody>
                  <a:tcPr marL="91438" marR="91438" marT="45718" marB="45718"/>
                </a:tc>
                <a:tc>
                  <a:txBody>
                    <a:bodyPr/>
                    <a:lstStyle/>
                    <a:p>
                      <a:r>
                        <a:rPr lang="ru-RU" sz="1800" b="1" dirty="0" smtClean="0">
                          <a:latin typeface="Arial" pitchFamily="34" charset="0"/>
                          <a:cs typeface="Arial" pitchFamily="34" charset="0"/>
                        </a:rPr>
                        <a:t>Режим труда и отдыха работников в соответствии с трудовым законодательством</a:t>
                      </a:r>
                      <a:endParaRPr lang="ru-RU" sz="1800" b="1" dirty="0">
                        <a:latin typeface="Arial" pitchFamily="34" charset="0"/>
                        <a:cs typeface="Arial" pitchFamily="34" charset="0"/>
                      </a:endParaRPr>
                    </a:p>
                  </a:txBody>
                  <a:tcPr marL="91438" marR="91438" marT="45718" marB="45718">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dirty="0"/>
                    </a:p>
                  </a:txBody>
                  <a:tcPr marL="91438" marR="91438" marT="45718" marB="45718">
                    <a:lnL w="12700" cap="flat" cmpd="sng" algn="ctr">
                      <a:solidFill>
                        <a:schemeClr val="tx1"/>
                      </a:solidFill>
                      <a:prstDash val="solid"/>
                      <a:round/>
                      <a:headEnd type="none" w="med" len="med"/>
                      <a:tailEnd type="none" w="med" len="med"/>
                    </a:lnL>
                  </a:tcPr>
                </a:tc>
              </a:tr>
              <a:tr h="1798260">
                <a:tc>
                  <a:txBody>
                    <a:bodyPr/>
                    <a:lstStyle/>
                    <a:p>
                      <a:r>
                        <a:rPr lang="ru-RU" sz="1800" dirty="0" smtClean="0"/>
                        <a:t>5</a:t>
                      </a:r>
                      <a:endParaRPr lang="ru-RU" sz="1800" dirty="0"/>
                    </a:p>
                  </a:txBody>
                  <a:tcPr marL="91438" marR="91438" marT="45718" marB="45718"/>
                </a:tc>
                <a:tc>
                  <a:txBody>
                    <a:bodyPr/>
                    <a:lstStyle/>
                    <a:p>
                      <a:r>
                        <a:rPr lang="ru-RU" sz="1600" b="1" dirty="0" smtClean="0">
                          <a:latin typeface="Arial" pitchFamily="34" charset="0"/>
                          <a:cs typeface="Arial" pitchFamily="34" charset="0"/>
                        </a:rPr>
                        <a:t>Приобретение и выдачу за счет собственных средств специальной одежды,</a:t>
                      </a:r>
                      <a:r>
                        <a:rPr lang="ru-RU" sz="1600" b="1" baseline="0" dirty="0" smtClean="0">
                          <a:latin typeface="Arial" pitchFamily="34" charset="0"/>
                          <a:cs typeface="Arial" pitchFamily="34" charset="0"/>
                        </a:rPr>
                        <a:t> специальной обуви и других СИЗ, смывающих и обезвреживающих средств в соответствии с установленными нормами работникам занятым на работах с вредными и (или) опасными условиями труда, а также на работах, выполняемых в особых температурных условиях или связанных с загрязнением</a:t>
                      </a:r>
                      <a:endParaRPr lang="ru-RU" sz="1600" b="1" dirty="0">
                        <a:latin typeface="Arial" pitchFamily="34" charset="0"/>
                        <a:cs typeface="Arial" pitchFamily="34" charset="0"/>
                      </a:endParaRPr>
                    </a:p>
                  </a:txBody>
                  <a:tcPr marL="91438" marR="91438" marT="45718" marB="45718">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dirty="0"/>
                    </a:p>
                  </a:txBody>
                  <a:tcPr marL="91438" marR="91438"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dirty="0"/>
                    </a:p>
                  </a:txBody>
                  <a:tcPr marL="91438" marR="91438" marT="45718" marB="45718">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xmlns="" val="1920142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2327560564"/>
              </p:ext>
            </p:extLst>
          </p:nvPr>
        </p:nvGraphicFramePr>
        <p:xfrm>
          <a:off x="107504" y="188640"/>
          <a:ext cx="8642350" cy="6469658"/>
        </p:xfrm>
        <a:graphic>
          <a:graphicData uri="http://schemas.openxmlformats.org/drawingml/2006/table">
            <a:tbl>
              <a:tblPr firstRow="1" bandRow="1">
                <a:tableStyleId>{5C22544A-7EE6-4342-B048-85BDC9FD1C3A}</a:tableStyleId>
              </a:tblPr>
              <a:tblGrid>
                <a:gridCol w="499970"/>
                <a:gridCol w="5856800"/>
                <a:gridCol w="785668"/>
                <a:gridCol w="773665"/>
                <a:gridCol w="726247"/>
              </a:tblGrid>
              <a:tr h="1440458">
                <a:tc>
                  <a:txBody>
                    <a:bodyPr/>
                    <a:lstStyle/>
                    <a:p>
                      <a:r>
                        <a:rPr lang="ru-RU" b="1" dirty="0" smtClean="0"/>
                        <a:t>2</a:t>
                      </a:r>
                      <a:endParaRPr lang="ru-RU" b="1" dirty="0"/>
                    </a:p>
                  </a:txBody>
                  <a:tcPr marL="91455" marR="91455"/>
                </a:tc>
                <a:tc>
                  <a:txBody>
                    <a:bodyPr/>
                    <a:lstStyle/>
                    <a:p>
                      <a:pPr algn="ctr"/>
                      <a:r>
                        <a:rPr lang="ru-RU" sz="2400" b="1" dirty="0" smtClean="0">
                          <a:latin typeface="Arial" pitchFamily="34" charset="0"/>
                          <a:cs typeface="Arial" pitchFamily="34" charset="0"/>
                        </a:rPr>
                        <a:t>Требования</a:t>
                      </a:r>
                      <a:r>
                        <a:rPr lang="ru-RU" sz="2400" b="1" baseline="0" dirty="0" smtClean="0">
                          <a:latin typeface="Arial" pitchFamily="34" charset="0"/>
                          <a:cs typeface="Arial" pitchFamily="34" charset="0"/>
                        </a:rPr>
                        <a:t> охраны труда</a:t>
                      </a:r>
                    </a:p>
                    <a:p>
                      <a:pPr algn="ctr"/>
                      <a:endParaRPr lang="ru-RU" sz="24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800" baseline="0" dirty="0" smtClean="0">
                          <a:latin typeface="Arial" pitchFamily="34" charset="0"/>
                          <a:cs typeface="Arial" pitchFamily="34" charset="0"/>
                        </a:rPr>
                        <a:t>согласно ст. 212 ТК РФ работодатель должен обеспечить:</a:t>
                      </a:r>
                      <a:endParaRPr lang="ru-RU" sz="1800" b="1" baseline="0" dirty="0" smtClean="0"/>
                    </a:p>
                  </a:txBody>
                  <a:tcPr marL="91455" marR="91455">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В</a:t>
                      </a:r>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С</a:t>
                      </a:r>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2400" b="1" dirty="0" smtClean="0"/>
                        <a:t>И</a:t>
                      </a:r>
                      <a:endParaRPr lang="ru-RU" sz="2400" b="1" dirty="0"/>
                    </a:p>
                  </a:txBody>
                  <a:tcPr marL="91455" marR="91455">
                    <a:lnL w="12700" cap="flat" cmpd="sng" algn="ctr">
                      <a:solidFill>
                        <a:schemeClr val="tx1"/>
                      </a:solidFill>
                      <a:prstDash val="solid"/>
                      <a:round/>
                      <a:headEnd type="none" w="med" len="med"/>
                      <a:tailEnd type="none" w="med" len="med"/>
                    </a:lnL>
                  </a:tcPr>
                </a:tc>
              </a:tr>
              <a:tr h="1705991">
                <a:tc>
                  <a:txBody>
                    <a:bodyPr/>
                    <a:lstStyle/>
                    <a:p>
                      <a:r>
                        <a:rPr lang="ru-RU" b="1" dirty="0" smtClean="0"/>
                        <a:t>6</a:t>
                      </a:r>
                      <a:endParaRPr lang="ru-RU" b="1" dirty="0"/>
                    </a:p>
                  </a:txBody>
                  <a:tcPr marL="91455" marR="91455"/>
                </a:tc>
                <a:tc>
                  <a:txBody>
                    <a:bodyPr/>
                    <a:lstStyle/>
                    <a:p>
                      <a:r>
                        <a:rPr lang="ru-RU" sz="1800" b="1" dirty="0" smtClean="0">
                          <a:latin typeface="Arial" pitchFamily="34" charset="0"/>
                          <a:cs typeface="Arial" pitchFamily="34" charset="0"/>
                        </a:rPr>
                        <a:t>Обучение безопасным методам и приемам выполнения работ по охране труда и оказанию первой помощи при несчастных случаях на производстве, инструктаж по охране труда, стажировку на рабочем месте и проверку знаний требований охраны труда</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55" marR="91455">
                    <a:lnL w="12700" cap="flat" cmpd="sng" algn="ctr">
                      <a:solidFill>
                        <a:schemeClr val="tx1"/>
                      </a:solidFill>
                      <a:prstDash val="solid"/>
                      <a:round/>
                      <a:headEnd type="none" w="med" len="med"/>
                      <a:tailEnd type="none" w="med" len="med"/>
                    </a:lnL>
                  </a:tcPr>
                </a:tc>
              </a:tr>
              <a:tr h="1170778">
                <a:tc>
                  <a:txBody>
                    <a:bodyPr/>
                    <a:lstStyle/>
                    <a:p>
                      <a:r>
                        <a:rPr lang="ru-RU" b="1" dirty="0" smtClean="0"/>
                        <a:t>7</a:t>
                      </a:r>
                      <a:endParaRPr lang="ru-RU" b="1" dirty="0"/>
                    </a:p>
                  </a:txBody>
                  <a:tcPr marL="91455" marR="91455"/>
                </a:tc>
                <a:tc>
                  <a:txBody>
                    <a:bodyPr/>
                    <a:lstStyle/>
                    <a:p>
                      <a:r>
                        <a:rPr lang="ru-RU" sz="1800" b="1" dirty="0" smtClean="0">
                          <a:latin typeface="Arial" pitchFamily="34" charset="0"/>
                          <a:cs typeface="Arial" pitchFamily="34" charset="0"/>
                        </a:rPr>
                        <a:t>Недопущение к работе лиц, не прошедших в установленном порядке обучение и инструктаж по охране труда, стажировку и</a:t>
                      </a:r>
                      <a:r>
                        <a:rPr lang="ru-RU" sz="1800" b="1" baseline="0" dirty="0" smtClean="0">
                          <a:latin typeface="Arial" pitchFamily="34" charset="0"/>
                          <a:cs typeface="Arial" pitchFamily="34" charset="0"/>
                        </a:rPr>
                        <a:t> проверку знаний требований охраны труда.</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55" marR="91455">
                    <a:lnL w="12700" cap="flat" cmpd="sng" algn="ctr">
                      <a:solidFill>
                        <a:schemeClr val="tx1"/>
                      </a:solidFill>
                      <a:prstDash val="solid"/>
                      <a:round/>
                      <a:headEnd type="none" w="med" len="med"/>
                      <a:tailEnd type="none" w="med" len="med"/>
                    </a:lnL>
                  </a:tcPr>
                </a:tc>
              </a:tr>
              <a:tr h="1170778">
                <a:tc>
                  <a:txBody>
                    <a:bodyPr/>
                    <a:lstStyle/>
                    <a:p>
                      <a:r>
                        <a:rPr lang="ru-RU" b="1" dirty="0" smtClean="0"/>
                        <a:t>8</a:t>
                      </a:r>
                      <a:endParaRPr lang="ru-RU" b="1" dirty="0"/>
                    </a:p>
                  </a:txBody>
                  <a:tcPr marL="91455" marR="91455"/>
                </a:tc>
                <a:tc>
                  <a:txBody>
                    <a:bodyPr/>
                    <a:lstStyle/>
                    <a:p>
                      <a:r>
                        <a:rPr lang="ru-RU" sz="1800" b="1" dirty="0" smtClean="0">
                          <a:latin typeface="Arial" pitchFamily="34" charset="0"/>
                          <a:cs typeface="Arial" pitchFamily="34" charset="0"/>
                        </a:rPr>
                        <a:t>Организация контроля за состоянием условий труда на рабочих местах, а также за правильностью применения работниками средств индивидуальной и коллективной защиты</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2400" b="1" dirty="0"/>
                    </a:p>
                  </a:txBody>
                  <a:tcPr marL="91455" marR="91455">
                    <a:lnL w="12700" cap="flat" cmpd="sng" algn="ctr">
                      <a:solidFill>
                        <a:schemeClr val="tx1"/>
                      </a:solidFill>
                      <a:prstDash val="solid"/>
                      <a:round/>
                      <a:headEnd type="none" w="med" len="med"/>
                      <a:tailEnd type="none" w="med" len="med"/>
                    </a:lnL>
                  </a:tcPr>
                </a:tc>
              </a:tr>
              <a:tr h="635565">
                <a:tc>
                  <a:txBody>
                    <a:bodyPr/>
                    <a:lstStyle/>
                    <a:p>
                      <a:r>
                        <a:rPr lang="ru-RU" b="1" dirty="0" smtClean="0"/>
                        <a:t>9</a:t>
                      </a:r>
                      <a:endParaRPr lang="ru-RU" b="1" dirty="0"/>
                    </a:p>
                  </a:txBody>
                  <a:tcPr marL="91455" marR="91455"/>
                </a:tc>
                <a:tc>
                  <a:txBody>
                    <a:bodyPr/>
                    <a:lstStyle/>
                    <a:p>
                      <a:r>
                        <a:rPr lang="ru-RU" sz="1800" b="1" dirty="0" smtClean="0">
                          <a:latin typeface="Arial" pitchFamily="34" charset="0"/>
                          <a:cs typeface="Arial" pitchFamily="34" charset="0"/>
                        </a:rPr>
                        <a:t>Проведение аттестации рабочих мест по условиям труда</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2400" b="1" dirty="0"/>
                    </a:p>
                  </a:txBody>
                  <a:tcPr marL="91455" marR="914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xmlns="" val="2943432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p14="http://schemas.microsoft.com/office/powerpoint/2010/main" xmlns="" val="2394643634"/>
              </p:ext>
            </p:extLst>
          </p:nvPr>
        </p:nvGraphicFramePr>
        <p:xfrm>
          <a:off x="251520" y="188640"/>
          <a:ext cx="8642350" cy="6219113"/>
        </p:xfrm>
        <a:graphic>
          <a:graphicData uri="http://schemas.openxmlformats.org/drawingml/2006/table">
            <a:tbl>
              <a:tblPr firstRow="1" bandRow="1">
                <a:tableStyleId>{5C22544A-7EE6-4342-B048-85BDC9FD1C3A}</a:tableStyleId>
              </a:tblPr>
              <a:tblGrid>
                <a:gridCol w="499970"/>
                <a:gridCol w="5856800"/>
                <a:gridCol w="785668"/>
                <a:gridCol w="773665"/>
                <a:gridCol w="726247"/>
              </a:tblGrid>
              <a:tr h="1351498">
                <a:tc>
                  <a:txBody>
                    <a:bodyPr/>
                    <a:lstStyle/>
                    <a:p>
                      <a:r>
                        <a:rPr lang="ru-RU" b="1" dirty="0" smtClean="0"/>
                        <a:t>2</a:t>
                      </a:r>
                      <a:endParaRPr lang="ru-RU" b="1" dirty="0"/>
                    </a:p>
                  </a:txBody>
                  <a:tcPr marL="91455" marR="91455"/>
                </a:tc>
                <a:tc>
                  <a:txBody>
                    <a:bodyPr/>
                    <a:lstStyle/>
                    <a:p>
                      <a:pPr algn="ctr"/>
                      <a:r>
                        <a:rPr lang="ru-RU" sz="2400" b="1" dirty="0" smtClean="0">
                          <a:latin typeface="Arial" pitchFamily="34" charset="0"/>
                          <a:cs typeface="Arial" pitchFamily="34" charset="0"/>
                        </a:rPr>
                        <a:t>Требования</a:t>
                      </a:r>
                      <a:r>
                        <a:rPr lang="ru-RU" sz="2400" b="1" baseline="0" dirty="0" smtClean="0">
                          <a:latin typeface="Arial" pitchFamily="34" charset="0"/>
                          <a:cs typeface="Arial" pitchFamily="34" charset="0"/>
                        </a:rPr>
                        <a:t> охраны труда</a:t>
                      </a:r>
                    </a:p>
                    <a:p>
                      <a:pPr algn="ctr"/>
                      <a:endParaRPr lang="ru-RU" sz="24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800" baseline="0" dirty="0" smtClean="0">
                          <a:latin typeface="Arial" pitchFamily="34" charset="0"/>
                          <a:cs typeface="Arial" pitchFamily="34" charset="0"/>
                        </a:rPr>
                        <a:t>согласно ст. 212 ТК РФ работодатель должен обеспечить:</a:t>
                      </a:r>
                      <a:endParaRPr lang="ru-RU" sz="1800" b="1" baseline="0" dirty="0" smtClean="0"/>
                    </a:p>
                  </a:txBody>
                  <a:tcPr marL="91455" marR="91455">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В</a:t>
                      </a:r>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С</a:t>
                      </a:r>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2400" b="1" dirty="0" smtClean="0"/>
                        <a:t>И</a:t>
                      </a:r>
                      <a:endParaRPr lang="ru-RU" sz="2400" b="1" dirty="0"/>
                    </a:p>
                  </a:txBody>
                  <a:tcPr marL="91455" marR="91455">
                    <a:lnL w="12700" cap="flat" cmpd="sng" algn="ctr">
                      <a:solidFill>
                        <a:schemeClr val="tx1"/>
                      </a:solidFill>
                      <a:prstDash val="solid"/>
                      <a:round/>
                      <a:headEnd type="none" w="med" len="med"/>
                      <a:tailEnd type="none" w="med" len="med"/>
                    </a:lnL>
                  </a:tcPr>
                </a:tc>
              </a:tr>
              <a:tr h="2144822">
                <a:tc>
                  <a:txBody>
                    <a:bodyPr/>
                    <a:lstStyle/>
                    <a:p>
                      <a:r>
                        <a:rPr lang="ru-RU" b="1" dirty="0" smtClean="0"/>
                        <a:t>10</a:t>
                      </a:r>
                      <a:endParaRPr lang="ru-RU" b="1" dirty="0"/>
                    </a:p>
                  </a:txBody>
                  <a:tcPr marL="91455" marR="91455"/>
                </a:tc>
                <a:tc>
                  <a:txBody>
                    <a:bodyPr/>
                    <a:lstStyle/>
                    <a:p>
                      <a:r>
                        <a:rPr lang="ru-RU" sz="1800" b="1" dirty="0" smtClean="0">
                          <a:latin typeface="Arial" pitchFamily="34" charset="0"/>
                          <a:cs typeface="Arial" pitchFamily="34" charset="0"/>
                        </a:rPr>
                        <a:t>Проведение за счет собственных средств</a:t>
                      </a:r>
                      <a:r>
                        <a:rPr lang="ru-RU" sz="1800" b="1" baseline="0" dirty="0" smtClean="0">
                          <a:latin typeface="Arial" pitchFamily="34" charset="0"/>
                          <a:cs typeface="Arial" pitchFamily="34" charset="0"/>
                        </a:rPr>
                        <a:t> обязательных предварительных (при поступлении на работу) и периодических (в течении трудовой деятельности) медицинских осмотров (обследований), обязательных психиатрических освидетельствований работников, внеочередных медицинских осмотров (обследований)</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55" marR="91455">
                    <a:lnL w="12700" cap="flat" cmpd="sng" algn="ctr">
                      <a:solidFill>
                        <a:schemeClr val="tx1"/>
                      </a:solidFill>
                      <a:prstDash val="solid"/>
                      <a:round/>
                      <a:headEnd type="none" w="med" len="med"/>
                      <a:tailEnd type="none" w="med" len="med"/>
                    </a:lnL>
                  </a:tcPr>
                </a:tc>
              </a:tr>
              <a:tr h="1372686">
                <a:tc>
                  <a:txBody>
                    <a:bodyPr/>
                    <a:lstStyle/>
                    <a:p>
                      <a:r>
                        <a:rPr lang="ru-RU" b="1" dirty="0" smtClean="0"/>
                        <a:t>11</a:t>
                      </a:r>
                      <a:endParaRPr lang="ru-RU" b="1" dirty="0"/>
                    </a:p>
                  </a:txBody>
                  <a:tcPr marL="91455" marR="91455"/>
                </a:tc>
                <a:tc>
                  <a:txBody>
                    <a:bodyPr/>
                    <a:lstStyle/>
                    <a:p>
                      <a:r>
                        <a:rPr lang="ru-RU" sz="1800" b="1" dirty="0" smtClean="0">
                          <a:latin typeface="Arial" pitchFamily="34" charset="0"/>
                          <a:cs typeface="Arial" pitchFamily="34" charset="0"/>
                        </a:rPr>
                        <a:t>Недопущение работников к исполнению ими трудовых обязанностей без прохождения обязательных</a:t>
                      </a:r>
                      <a:r>
                        <a:rPr lang="ru-RU" sz="1800" b="1" baseline="0" dirty="0" smtClean="0">
                          <a:latin typeface="Arial" pitchFamily="34" charset="0"/>
                          <a:cs typeface="Arial" pitchFamily="34" charset="0"/>
                        </a:rPr>
                        <a:t> медицинских осмотров (освидетельствований), а также в случае медицинских противопоказаний.</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55" marR="91455">
                    <a:lnL w="12700" cap="flat" cmpd="sng" algn="ctr">
                      <a:solidFill>
                        <a:schemeClr val="tx1"/>
                      </a:solidFill>
                      <a:prstDash val="solid"/>
                      <a:round/>
                      <a:headEnd type="none" w="med" len="med"/>
                      <a:tailEnd type="none" w="med" len="med"/>
                    </a:lnL>
                  </a:tcPr>
                </a:tc>
              </a:tr>
              <a:tr h="1098473">
                <a:tc>
                  <a:txBody>
                    <a:bodyPr/>
                    <a:lstStyle/>
                    <a:p>
                      <a:r>
                        <a:rPr lang="ru-RU" b="1" dirty="0" smtClean="0"/>
                        <a:t>12</a:t>
                      </a:r>
                      <a:endParaRPr lang="ru-RU" b="1" dirty="0"/>
                    </a:p>
                  </a:txBody>
                  <a:tcPr marL="91455" marR="91455"/>
                </a:tc>
                <a:tc>
                  <a:txBody>
                    <a:bodyPr/>
                    <a:lstStyle/>
                    <a:p>
                      <a:r>
                        <a:rPr lang="ru-RU" sz="1800" b="1" dirty="0" smtClean="0">
                          <a:latin typeface="Arial" pitchFamily="34" charset="0"/>
                          <a:cs typeface="Arial" pitchFamily="34" charset="0"/>
                        </a:rPr>
                        <a:t>Обеспечить санитарно-бытовое и лечебно-профилактическое обслуживание</a:t>
                      </a:r>
                      <a:r>
                        <a:rPr lang="ru-RU" sz="1800" b="1" baseline="0" dirty="0" smtClean="0">
                          <a:latin typeface="Arial" pitchFamily="34" charset="0"/>
                          <a:cs typeface="Arial" pitchFamily="34" charset="0"/>
                        </a:rPr>
                        <a:t> работников в соответствии с требованиями охраны труда</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2400" b="1" dirty="0"/>
                    </a:p>
                  </a:txBody>
                  <a:tcPr marL="91455" marR="91455">
                    <a:lnL w="12700" cap="flat" cmpd="sng" algn="ctr">
                      <a:solidFill>
                        <a:schemeClr val="tx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xmlns="" val="1602194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3689745531"/>
              </p:ext>
            </p:extLst>
          </p:nvPr>
        </p:nvGraphicFramePr>
        <p:xfrm>
          <a:off x="250825" y="260351"/>
          <a:ext cx="8642350" cy="4203007"/>
        </p:xfrm>
        <a:graphic>
          <a:graphicData uri="http://schemas.openxmlformats.org/drawingml/2006/table">
            <a:tbl>
              <a:tblPr firstRow="1" bandRow="1">
                <a:tableStyleId>{5C22544A-7EE6-4342-B048-85BDC9FD1C3A}</a:tableStyleId>
              </a:tblPr>
              <a:tblGrid>
                <a:gridCol w="499970"/>
                <a:gridCol w="5856800"/>
                <a:gridCol w="785668"/>
                <a:gridCol w="773665"/>
                <a:gridCol w="726247"/>
              </a:tblGrid>
              <a:tr h="1205494">
                <a:tc>
                  <a:txBody>
                    <a:bodyPr/>
                    <a:lstStyle/>
                    <a:p>
                      <a:r>
                        <a:rPr lang="ru-RU" b="1" dirty="0" smtClean="0"/>
                        <a:t>2</a:t>
                      </a:r>
                      <a:endParaRPr lang="ru-RU" b="1" dirty="0"/>
                    </a:p>
                  </a:txBody>
                  <a:tcPr marL="91455" marR="91455"/>
                </a:tc>
                <a:tc>
                  <a:txBody>
                    <a:bodyPr/>
                    <a:lstStyle/>
                    <a:p>
                      <a:pPr algn="ctr"/>
                      <a:r>
                        <a:rPr lang="ru-RU" sz="2400" b="1" dirty="0" smtClean="0">
                          <a:latin typeface="Arial" pitchFamily="34" charset="0"/>
                          <a:cs typeface="Arial" pitchFamily="34" charset="0"/>
                        </a:rPr>
                        <a:t>Требования</a:t>
                      </a:r>
                      <a:r>
                        <a:rPr lang="ru-RU" sz="2400" b="1" baseline="0" dirty="0" smtClean="0">
                          <a:latin typeface="Arial" pitchFamily="34" charset="0"/>
                          <a:cs typeface="Arial" pitchFamily="34" charset="0"/>
                        </a:rPr>
                        <a:t> охраны труда</a:t>
                      </a:r>
                    </a:p>
                    <a:p>
                      <a:pPr algn="ctr"/>
                      <a:endParaRPr lang="ru-RU" sz="2400" b="1" baseline="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ru-RU" sz="1800" baseline="0" dirty="0" smtClean="0">
                          <a:latin typeface="Arial" pitchFamily="34" charset="0"/>
                          <a:cs typeface="Arial" pitchFamily="34" charset="0"/>
                        </a:rPr>
                        <a:t>согласно ст. 212 ТК РФ работодатель должен обеспечить:</a:t>
                      </a:r>
                      <a:endParaRPr lang="ru-RU" sz="1800" b="1" baseline="0" dirty="0" smtClean="0"/>
                    </a:p>
                  </a:txBody>
                  <a:tcPr marL="91455" marR="91455">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В</a:t>
                      </a:r>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2400" b="1" dirty="0" smtClean="0"/>
                        <a:t>С</a:t>
                      </a:r>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r>
                        <a:rPr lang="ru-RU" sz="2400" b="1" dirty="0" smtClean="0"/>
                        <a:t>И</a:t>
                      </a:r>
                      <a:endParaRPr lang="ru-RU" sz="2400" b="1" dirty="0"/>
                    </a:p>
                  </a:txBody>
                  <a:tcPr marL="91455" marR="91455">
                    <a:lnL w="12700" cap="flat" cmpd="sng" algn="ctr">
                      <a:solidFill>
                        <a:schemeClr val="tx1"/>
                      </a:solidFill>
                      <a:prstDash val="solid"/>
                      <a:round/>
                      <a:headEnd type="none" w="med" len="med"/>
                      <a:tailEnd type="none" w="med" len="med"/>
                    </a:lnL>
                  </a:tcPr>
                </a:tc>
              </a:tr>
              <a:tr h="1084720">
                <a:tc>
                  <a:txBody>
                    <a:bodyPr/>
                    <a:lstStyle/>
                    <a:p>
                      <a:r>
                        <a:rPr lang="ru-RU" b="1" dirty="0" smtClean="0"/>
                        <a:t>13</a:t>
                      </a:r>
                      <a:endParaRPr lang="ru-RU" b="1" dirty="0"/>
                    </a:p>
                  </a:txBody>
                  <a:tcPr marL="91455" marR="91455"/>
                </a:tc>
                <a:tc>
                  <a:txBody>
                    <a:bodyPr/>
                    <a:lstStyle/>
                    <a:p>
                      <a:r>
                        <a:rPr lang="ru-RU" sz="1800" b="1" dirty="0" smtClean="0">
                          <a:latin typeface="Arial" pitchFamily="34" charset="0"/>
                          <a:cs typeface="Arial" pitchFamily="34" charset="0"/>
                        </a:rPr>
                        <a:t>Обязательное</a:t>
                      </a:r>
                      <a:r>
                        <a:rPr lang="ru-RU" sz="1800" b="1" baseline="0" dirty="0" smtClean="0">
                          <a:latin typeface="Arial" pitchFamily="34" charset="0"/>
                          <a:cs typeface="Arial" pitchFamily="34" charset="0"/>
                        </a:rPr>
                        <a:t> социальное страхование работников от несчастных случаев на производстве и профессиональных заболеваний.</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55" marR="91455">
                    <a:lnL w="12700" cap="flat" cmpd="sng" algn="ctr">
                      <a:solidFill>
                        <a:schemeClr val="tx1"/>
                      </a:solidFill>
                      <a:prstDash val="solid"/>
                      <a:round/>
                      <a:headEnd type="none" w="med" len="med"/>
                      <a:tailEnd type="none" w="med" len="med"/>
                    </a:lnL>
                  </a:tcPr>
                </a:tc>
              </a:tr>
              <a:tr h="662884">
                <a:tc>
                  <a:txBody>
                    <a:bodyPr/>
                    <a:lstStyle/>
                    <a:p>
                      <a:r>
                        <a:rPr lang="ru-RU" b="1" dirty="0" smtClean="0"/>
                        <a:t>14</a:t>
                      </a:r>
                      <a:endParaRPr lang="ru-RU" b="1" dirty="0"/>
                    </a:p>
                  </a:txBody>
                  <a:tcPr marL="91455" marR="91455"/>
                </a:tc>
                <a:tc>
                  <a:txBody>
                    <a:bodyPr/>
                    <a:lstStyle/>
                    <a:p>
                      <a:r>
                        <a:rPr lang="ru-RU" sz="1800" b="1" dirty="0" smtClean="0">
                          <a:latin typeface="Arial" pitchFamily="34" charset="0"/>
                          <a:cs typeface="Arial" pitchFamily="34" charset="0"/>
                        </a:rPr>
                        <a:t>Разработку и утверждение правил и инструкций по охране труда</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endParaRPr lang="ru-RU" sz="2400" b="1" dirty="0"/>
                    </a:p>
                  </a:txBody>
                  <a:tcPr marL="91455" marR="91455">
                    <a:lnL w="12700" cap="flat" cmpd="sng" algn="ctr">
                      <a:solidFill>
                        <a:schemeClr val="tx1"/>
                      </a:solidFill>
                      <a:prstDash val="solid"/>
                      <a:round/>
                      <a:headEnd type="none" w="med" len="med"/>
                      <a:tailEnd type="none" w="med" len="med"/>
                    </a:lnL>
                  </a:tcPr>
                </a:tc>
              </a:tr>
              <a:tr h="979803">
                <a:tc>
                  <a:txBody>
                    <a:bodyPr/>
                    <a:lstStyle/>
                    <a:p>
                      <a:r>
                        <a:rPr lang="ru-RU" b="1" dirty="0" smtClean="0"/>
                        <a:t>15</a:t>
                      </a:r>
                      <a:endParaRPr lang="ru-RU" b="1" dirty="0"/>
                    </a:p>
                  </a:txBody>
                  <a:tcPr marL="91455" marR="91455"/>
                </a:tc>
                <a:tc>
                  <a:txBody>
                    <a:bodyPr/>
                    <a:lstStyle/>
                    <a:p>
                      <a:r>
                        <a:rPr lang="ru-RU" sz="1800" b="1" dirty="0" smtClean="0">
                          <a:latin typeface="Arial" pitchFamily="34" charset="0"/>
                          <a:cs typeface="Arial" pitchFamily="34" charset="0"/>
                        </a:rPr>
                        <a:t>Ознакомление</a:t>
                      </a:r>
                      <a:r>
                        <a:rPr lang="ru-RU" sz="1800" b="1" baseline="0" dirty="0" smtClean="0">
                          <a:latin typeface="Arial" pitchFamily="34" charset="0"/>
                          <a:cs typeface="Arial" pitchFamily="34" charset="0"/>
                        </a:rPr>
                        <a:t> работников с требованиями охраны труда.</a:t>
                      </a:r>
                      <a:endParaRPr lang="ru-RU" sz="1800" b="1" dirty="0">
                        <a:latin typeface="Arial" pitchFamily="34" charset="0"/>
                        <a:cs typeface="Arial" pitchFamily="34" charset="0"/>
                      </a:endParaRPr>
                    </a:p>
                  </a:txBody>
                  <a:tcPr marL="91455" marR="91455">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ru-RU" sz="2400" b="1" dirty="0" smtClean="0"/>
                        <a:t>+</a:t>
                      </a:r>
                      <a:endParaRPr lang="ru-RU" sz="2400" b="1" dirty="0"/>
                    </a:p>
                  </a:txBody>
                  <a:tcPr marL="91455" marR="914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endParaRPr lang="ru-RU" sz="2400" b="1" dirty="0"/>
                    </a:p>
                  </a:txBody>
                  <a:tcPr marL="91455" marR="91455">
                    <a:lnL w="12700" cap="flat" cmpd="sng" algn="ctr">
                      <a:solidFill>
                        <a:schemeClr val="tx1"/>
                      </a:solidFill>
                      <a:prstDash val="solid"/>
                      <a:round/>
                      <a:headEnd type="none" w="med" len="med"/>
                      <a:tailEnd type="none" w="med" len="med"/>
                    </a:lnL>
                  </a:tcPr>
                </a:tc>
              </a:tr>
            </a:tbl>
          </a:graphicData>
        </a:graphic>
      </p:graphicFrame>
      <p:pic>
        <p:nvPicPr>
          <p:cNvPr id="3" name="Picture 2" descr="F:\ч.jpg"/>
          <p:cNvPicPr>
            <a:picLocks noGrp="1" noChangeAspect="1" noChangeArrowheads="1"/>
          </p:cNvPicPr>
          <p:nvPr>
            <p:ph sz="quarter" idx="1"/>
          </p:nvPr>
        </p:nvPicPr>
        <p:blipFill>
          <a:blip r:embed="rId2">
            <a:extLst>
              <a:ext uri="{28A0092B-C50C-407E-A947-70E740481C1C}">
                <a14:useLocalDpi xmlns:a14="http://schemas.microsoft.com/office/drawing/2010/main" xmlns="" val="0"/>
              </a:ext>
            </a:extLst>
          </a:blip>
          <a:srcRect/>
          <a:stretch>
            <a:fillRect/>
          </a:stretch>
        </p:blipFill>
        <p:spPr bwMode="auto">
          <a:xfrm>
            <a:off x="683568" y="4653136"/>
            <a:ext cx="1800200" cy="18523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504570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0" y="0"/>
            <a:ext cx="9144000" cy="6858000"/>
          </a:xfrm>
        </p:spPr>
        <p:txBody>
          <a:bodyPr>
            <a:normAutofit fontScale="77500" lnSpcReduction="20000"/>
          </a:bodyPr>
          <a:lstStyle/>
          <a:p>
            <a:pPr marL="0" indent="0" algn="ctr">
              <a:buNone/>
            </a:pPr>
            <a:r>
              <a:rPr lang="ru-RU" sz="3300" b="1" dirty="0"/>
              <a:t>Статья </a:t>
            </a:r>
            <a:r>
              <a:rPr lang="ru-RU" sz="3300" b="1" dirty="0" smtClean="0"/>
              <a:t>214 ТК РФ. Обязанности </a:t>
            </a:r>
            <a:r>
              <a:rPr lang="ru-RU" sz="3300" b="1" dirty="0"/>
              <a:t>работника в области охраны труда</a:t>
            </a:r>
          </a:p>
          <a:p>
            <a:pPr marL="0" indent="0">
              <a:buNone/>
            </a:pPr>
            <a:r>
              <a:rPr lang="ru-RU" sz="2800" dirty="0"/>
              <a:t>Работник обязан:</a:t>
            </a:r>
          </a:p>
          <a:p>
            <a:r>
              <a:rPr lang="ru-RU" sz="2800" dirty="0"/>
              <a:t>соблюдать требования охраны труда;</a:t>
            </a:r>
          </a:p>
          <a:p>
            <a:r>
              <a:rPr lang="ru-RU" sz="2800" dirty="0"/>
              <a:t>правильно применять средства индивидуальной и коллективной защиты;</a:t>
            </a:r>
          </a:p>
          <a:p>
            <a:r>
              <a:rPr lang="ru-RU" sz="2800" dirty="0"/>
              <a:t>проходить обучение безопасным методам и приемам выполнения работ и оказанию первой помощи пострадавшим на производстве, инструктаж по охране труда, стажировку на рабочем месте, проверку знаний требований охраны труда;</a:t>
            </a:r>
          </a:p>
          <a:p>
            <a:r>
              <a:rPr lang="ru-RU" sz="2800" dirty="0"/>
              <a:t>немедленно извещать своего непосредственного или вышестоящего руководителя о любой ситуации, угрожающей жизни и здоровью людей, о каждом несчастном случае, происшедшем на производстве, или об ухудшении состояния своего здоровья, в том числе о проявлении признаков острого профессионального заболевания (отравления);</a:t>
            </a:r>
          </a:p>
          <a:p>
            <a:r>
              <a:rPr lang="ru-RU" sz="2800" dirty="0"/>
              <a:t>проходить обязательные предварительные (при поступлении на работу) и периодические (в течение трудовой деятельности) медицинские осмотры (обследования), другие обязательные медицинские осмотры (обследования), а также проходить внеочередные медицинские осмотры (обследования) по направлению работодателя в случаях, предусмотренных настоящим Кодексом и иными федеральными законами.</a:t>
            </a:r>
          </a:p>
          <a:p>
            <a:endParaRPr lang="ru-RU" dirty="0"/>
          </a:p>
          <a:p>
            <a:endParaRPr lang="ru-RU" dirty="0"/>
          </a:p>
        </p:txBody>
      </p:sp>
    </p:spTree>
    <p:extLst>
      <p:ext uri="{BB962C8B-B14F-4D97-AF65-F5344CB8AC3E}">
        <p14:creationId xmlns:p14="http://schemas.microsoft.com/office/powerpoint/2010/main" xmlns="" val="17416954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483</TotalTime>
  <Words>1251</Words>
  <Application>Microsoft Office PowerPoint</Application>
  <PresentationFormat>Экран (4:3)</PresentationFormat>
  <Paragraphs>144</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Эркер</vt:lpstr>
      <vt:lpstr>CorelDRAW</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ZBT_18</dc:creator>
  <cp:lastModifiedBy>veronica</cp:lastModifiedBy>
  <cp:revision>57</cp:revision>
  <dcterms:created xsi:type="dcterms:W3CDTF">2011-12-12T12:10:01Z</dcterms:created>
  <dcterms:modified xsi:type="dcterms:W3CDTF">2014-05-15T07:00:13Z</dcterms:modified>
</cp:coreProperties>
</file>